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5" r:id="rId4"/>
    <p:sldId id="268" r:id="rId5"/>
    <p:sldId id="262" r:id="rId6"/>
    <p:sldId id="274" r:id="rId7"/>
    <p:sldId id="273" r:id="rId8"/>
    <p:sldId id="271" r:id="rId9"/>
    <p:sldId id="277" r:id="rId10"/>
    <p:sldId id="269" r:id="rId11"/>
    <p:sldId id="260" r:id="rId12"/>
    <p:sldId id="276" r:id="rId13"/>
    <p:sldId id="280" r:id="rId14"/>
    <p:sldId id="281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F0295072-0819-44F5-B303-FCCE708C0834}">
          <p14:sldIdLst>
            <p14:sldId id="256"/>
            <p14:sldId id="258"/>
            <p14:sldId id="265"/>
            <p14:sldId id="268"/>
            <p14:sldId id="262"/>
            <p14:sldId id="274"/>
            <p14:sldId id="273"/>
            <p14:sldId id="271"/>
            <p14:sldId id="277"/>
            <p14:sldId id="269"/>
            <p14:sldId id="260"/>
            <p14:sldId id="276"/>
          </p14:sldIdLst>
        </p14:section>
        <p14:section name="Extra Slides" id="{1468EC56-3D4E-42B9-B394-BD2258257D9F}">
          <p14:sldIdLst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Office [3] [3] [2]" lastIdx="1" clrIdx="6"/>
  <p:cmAuthor id="1" name="Microsoft Office User" initials="Office [3]" lastIdx="1" clrIdx="0"/>
  <p:cmAuthor id="8" name="Microsoft Office User" initials="Office [3] [3] [2] [2]" lastIdx="1" clrIdx="7"/>
  <p:cmAuthor id="2" name="Microsoft Office User" initials="Office [3] [2]" lastIdx="1" clrIdx="1"/>
  <p:cmAuthor id="9" name="Microsoft Office User" initials="Office [3] [3] [2] [2] [2]" lastIdx="1" clrIdx="8"/>
  <p:cmAuthor id="3" name="Microsoft Office User" initials="Office [3] [2] [2]" lastIdx="1" clrIdx="2"/>
  <p:cmAuthor id="10" name="Microsoft Office User" initials="Office [3] [3] [2] [2] [2] [2]" lastIdx="1" clrIdx="9"/>
  <p:cmAuthor id="4" name="Microsoft Office User" initials="Office [3] [2] [2] [2]" lastIdx="1" clrIdx="3"/>
  <p:cmAuthor id="11" name="Microsoft Office User" initials="Office [3] [3] [2] [2] [2] [2] [2]" lastIdx="1" clrIdx="10"/>
  <p:cmAuthor id="5" name="Microsoft Office User" initials="Office [3] [2] [2] [2] [2]" lastIdx="1" clrIdx="4"/>
  <p:cmAuthor id="6" name="Microsoft Office User" initials="Office [3] [3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6600"/>
    <a:srgbClr val="00337F"/>
    <a:srgbClr val="404040"/>
    <a:srgbClr val="BB0000"/>
    <a:srgbClr val="EAB2B2"/>
    <a:srgbClr val="8CA3C5"/>
    <a:srgbClr val="FFFFFF"/>
    <a:srgbClr val="051856"/>
    <a:srgbClr val="898989"/>
    <a:srgbClr val="A23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4"/>
    <p:restoredTop sz="90283" autoAdjust="0"/>
  </p:normalViewPr>
  <p:slideViewPr>
    <p:cSldViewPr snapToGrid="0" snapToObjects="1">
      <p:cViewPr varScale="1">
        <p:scale>
          <a:sx n="60" d="100"/>
          <a:sy n="60" d="100"/>
        </p:scale>
        <p:origin x="1148" y="48"/>
      </p:cViewPr>
      <p:guideLst/>
    </p:cSldViewPr>
  </p:slid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1208F8-C77B-D74F-B744-251287BDCA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C6985-D59B-ED4C-A70C-2CC55C24F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7B4C-DAAA-FF42-ACC3-9082998C8051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E5110-3723-1A4C-BFBF-177D32FB58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Feldman et al. In Prep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C7CFF-5960-0D4B-B26E-EF7C0C1C7D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80314-2679-CC4D-9663-C842C457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434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7095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latinLnBrk="0">
      <a:defRPr sz="1200">
        <a:latin typeface="+mj-lt"/>
        <a:ea typeface="+mj-ea"/>
        <a:cs typeface="+mj-cs"/>
        <a:sym typeface="Open Sans Regular"/>
      </a:defRPr>
    </a:lvl1pPr>
    <a:lvl2pPr indent="228600" latinLnBrk="0">
      <a:defRPr sz="1200">
        <a:latin typeface="+mj-lt"/>
        <a:ea typeface="+mj-ea"/>
        <a:cs typeface="+mj-cs"/>
        <a:sym typeface="Open Sans Regular"/>
      </a:defRPr>
    </a:lvl2pPr>
    <a:lvl3pPr indent="457200" latinLnBrk="0">
      <a:defRPr sz="1200">
        <a:latin typeface="+mj-lt"/>
        <a:ea typeface="+mj-ea"/>
        <a:cs typeface="+mj-cs"/>
        <a:sym typeface="Open Sans Regular"/>
      </a:defRPr>
    </a:lvl3pPr>
    <a:lvl4pPr indent="685800" latinLnBrk="0">
      <a:defRPr sz="1200">
        <a:latin typeface="+mj-lt"/>
        <a:ea typeface="+mj-ea"/>
        <a:cs typeface="+mj-cs"/>
        <a:sym typeface="Open Sans Regular"/>
      </a:defRPr>
    </a:lvl4pPr>
    <a:lvl5pPr indent="914400" latinLnBrk="0">
      <a:defRPr sz="1200">
        <a:latin typeface="+mj-lt"/>
        <a:ea typeface="+mj-ea"/>
        <a:cs typeface="+mj-cs"/>
        <a:sym typeface="Open Sans Regular"/>
      </a:defRPr>
    </a:lvl5pPr>
    <a:lvl6pPr indent="1143000" latinLnBrk="0">
      <a:defRPr sz="1200">
        <a:latin typeface="+mj-lt"/>
        <a:ea typeface="+mj-ea"/>
        <a:cs typeface="+mj-cs"/>
        <a:sym typeface="Open Sans Regular"/>
      </a:defRPr>
    </a:lvl6pPr>
    <a:lvl7pPr indent="1371600" latinLnBrk="0">
      <a:defRPr sz="1200">
        <a:latin typeface="+mj-lt"/>
        <a:ea typeface="+mj-ea"/>
        <a:cs typeface="+mj-cs"/>
        <a:sym typeface="Open Sans Regular"/>
      </a:defRPr>
    </a:lvl7pPr>
    <a:lvl8pPr indent="1600200" latinLnBrk="0">
      <a:defRPr sz="1200">
        <a:latin typeface="+mj-lt"/>
        <a:ea typeface="+mj-ea"/>
        <a:cs typeface="+mj-cs"/>
        <a:sym typeface="Open Sans Regular"/>
      </a:defRPr>
    </a:lvl8pPr>
    <a:lvl9pPr indent="1828800" latinLnBrk="0">
      <a:defRPr sz="1200">
        <a:latin typeface="+mj-lt"/>
        <a:ea typeface="+mj-ea"/>
        <a:cs typeface="+mj-cs"/>
        <a:sym typeface="Open Sans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97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3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6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2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7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4972833" y="0"/>
            <a:ext cx="721916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5776231" y="3745282"/>
            <a:ext cx="5687223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32463" y="2284413"/>
            <a:ext cx="5730875" cy="1200150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Presentation Headline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788025" y="4026802"/>
            <a:ext cx="3270250" cy="338137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32ECAD-7B1F-1842-95AA-B00E33C3E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543" y="2556221"/>
            <a:ext cx="2078103" cy="1319671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781891" y="4449077"/>
            <a:ext cx="5926137" cy="646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31147461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813071" y="2001772"/>
            <a:ext cx="3295669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1A5BF-9215-024D-9B63-EC0E351E6351}"/>
              </a:ext>
            </a:extLst>
          </p:cNvPr>
          <p:cNvSpPr/>
          <p:nvPr userDrawn="1"/>
        </p:nvSpPr>
        <p:spPr>
          <a:xfrm>
            <a:off x="4884234" y="0"/>
            <a:ext cx="730776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4884738" y="0"/>
            <a:ext cx="7307262" cy="6858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600075"/>
            <a:ext cx="3295940" cy="12001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776288" y="2535238"/>
            <a:ext cx="3332452" cy="16319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812800" y="6332948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089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813071" y="2001772"/>
            <a:ext cx="3295669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600075"/>
            <a:ext cx="3295940" cy="12001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776288" y="2535238"/>
            <a:ext cx="3332452" cy="30368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4884738" y="1190625"/>
            <a:ext cx="6977409" cy="5127626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810122" y="6332948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3036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full-slide photo</a:t>
            </a:r>
          </a:p>
        </p:txBody>
      </p:sp>
    </p:spTree>
    <p:extLst>
      <p:ext uri="{BB962C8B-B14F-4D97-AF65-F5344CB8AC3E}">
        <p14:creationId xmlns:p14="http://schemas.microsoft.com/office/powerpoint/2010/main" val="12651714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E9874A-7B72-A240-A0AB-4D69B85514CD}"/>
              </a:ext>
            </a:extLst>
          </p:cNvPr>
          <p:cNvSpPr/>
          <p:nvPr userDrawn="1"/>
        </p:nvSpPr>
        <p:spPr>
          <a:xfrm>
            <a:off x="4186479" y="134938"/>
            <a:ext cx="3862775" cy="65952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82C34-DC55-7F4A-AC88-1664C3C2A080}"/>
              </a:ext>
            </a:extLst>
          </p:cNvPr>
          <p:cNvSpPr/>
          <p:nvPr userDrawn="1"/>
        </p:nvSpPr>
        <p:spPr>
          <a:xfrm>
            <a:off x="8184191" y="134938"/>
            <a:ext cx="3862775" cy="65952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3320E-5AF4-7D45-B925-56F581E20852}"/>
              </a:ext>
            </a:extLst>
          </p:cNvPr>
          <p:cNvSpPr/>
          <p:nvPr userDrawn="1"/>
        </p:nvSpPr>
        <p:spPr>
          <a:xfrm>
            <a:off x="166464" y="134938"/>
            <a:ext cx="3885077" cy="65952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66688" y="134938"/>
            <a:ext cx="3884612" cy="6596062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photo or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4186478" y="134938"/>
            <a:ext cx="3862776" cy="6596062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photo or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8184191" y="134938"/>
            <a:ext cx="3862775" cy="6596062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photo or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878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588723" y="588724"/>
            <a:ext cx="11014553" cy="56805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1757819" y="2035793"/>
            <a:ext cx="8538576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20850" y="2438400"/>
            <a:ext cx="8575545" cy="2803525"/>
          </a:xfrm>
        </p:spPr>
        <p:txBody>
          <a:bodyPr anchor="t">
            <a:normAutofit/>
          </a:bodyPr>
          <a:lstStyle>
            <a:lvl1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2400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lnSpc>
                <a:spcPct val="150000"/>
              </a:lnSpc>
              <a:buFont typeface="+mj-lt"/>
              <a:buAutoNum type="arabicPeriod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lnSpc>
                <a:spcPct val="150000"/>
              </a:lnSpc>
              <a:buFont typeface="+mj-lt"/>
              <a:buAutoNum type="arabicPeriod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828800" indent="-457200">
              <a:lnSpc>
                <a:spcPct val="150000"/>
              </a:lnSpc>
              <a:buFont typeface="+mj-lt"/>
              <a:buAutoNum type="arabicPeriod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86000" indent="-457200">
              <a:lnSpc>
                <a:spcPct val="150000"/>
              </a:lnSpc>
              <a:buFont typeface="+mj-lt"/>
              <a:buAutoNum type="arabicPeriod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963866A-1167-6843-8C6A-0581D75658FE}"/>
              </a:ext>
            </a:extLst>
          </p:cNvPr>
          <p:cNvSpPr txBox="1"/>
          <p:nvPr userDrawn="1"/>
        </p:nvSpPr>
        <p:spPr>
          <a:xfrm>
            <a:off x="1820450" y="1220947"/>
            <a:ext cx="58830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spc="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n-US" sz="3600" spc="0" dirty="0">
                <a:solidFill>
                  <a:schemeClr val="accent3">
                    <a:lumMod val="50000"/>
                  </a:schemeClr>
                </a:solidFill>
              </a:rPr>
              <a:t>Agenda</a:t>
            </a:r>
            <a:endParaRPr sz="3600" spc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21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24CD7A-725F-9944-93F4-585EA7580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54363" y="3044825"/>
            <a:ext cx="5883275" cy="7683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New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649642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346325" y="3081338"/>
            <a:ext cx="6746875" cy="16319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346325" y="2535238"/>
            <a:ext cx="6638925" cy="40005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="1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2346325" y="6318042"/>
            <a:ext cx="350415" cy="33855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1847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346325" y="2978150"/>
            <a:ext cx="4289425" cy="22463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4" name="Straight Connector 3">
            <a:extLst>
              <a:ext uri="{FF2B5EF4-FFF2-40B4-BE49-F238E27FC236}">
                <a16:creationId xmlns:a16="http://schemas.microsoft.com/office/drawing/2014/main" id="{F9BD3ECE-BE50-D24E-A5FA-EDB22E5FB81C}"/>
              </a:ext>
            </a:extLst>
          </p:cNvPr>
          <p:cNvSpPr/>
          <p:nvPr userDrawn="1"/>
        </p:nvSpPr>
        <p:spPr>
          <a:xfrm flipH="1">
            <a:off x="6861569" y="2624443"/>
            <a:ext cx="36096" cy="2600020"/>
          </a:xfrm>
          <a:prstGeom prst="line">
            <a:avLst/>
          </a:prstGeom>
          <a:ln w="19050">
            <a:solidFill>
              <a:schemeClr val="bg1">
                <a:lumMod val="50000"/>
                <a:alpha val="20000"/>
              </a:scheme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46324" y="2535238"/>
            <a:ext cx="4288651" cy="40005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="1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Subhead Text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69053" y="2535238"/>
            <a:ext cx="4288651" cy="40005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="1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Subhead Text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7272098" y="2974975"/>
            <a:ext cx="4289425" cy="22463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2347165" y="6318250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132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D357D6-40C8-AD46-A89D-9806E43D62FA}"/>
              </a:ext>
            </a:extLst>
          </p:cNvPr>
          <p:cNvSpPr/>
          <p:nvPr/>
        </p:nvSpPr>
        <p:spPr>
          <a:xfrm>
            <a:off x="2346544" y="2596953"/>
            <a:ext cx="393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>
                    <a:lumMod val="65000"/>
                  </a:schemeClr>
                </a:solidFill>
                <a:latin typeface="Crimson Text" panose="02000503000000000000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endParaRPr lang="en-US" sz="5400" dirty="0">
              <a:solidFill>
                <a:schemeClr val="bg1">
                  <a:lumMod val="65000"/>
                </a:schemeClr>
              </a:solidFill>
              <a:latin typeface="Crimson Text" panose="02000503000000000000" pitchFamily="2" charset="77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 rot="429021">
            <a:off x="8715166" y="1582670"/>
            <a:ext cx="2665962" cy="41751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Optional picture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676100" y="5367415"/>
            <a:ext cx="4413250" cy="369887"/>
          </a:xfrm>
        </p:spPr>
        <p:txBody>
          <a:bodyPr anchor="ctr">
            <a:normAutofit/>
          </a:bodyPr>
          <a:lstStyle>
            <a:lvl1pPr marL="0" indent="0">
              <a:buNone/>
              <a:defRPr sz="1800" cap="all" spc="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676525" y="2779713"/>
            <a:ext cx="5286375" cy="221615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quote text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2325685" y="6332948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5253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35568" y="6328495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393950" y="2535238"/>
            <a:ext cx="6816725" cy="3067050"/>
          </a:xfrm>
        </p:spPr>
        <p:txBody>
          <a:bodyPr/>
          <a:lstStyle>
            <a:lvl1pPr marL="347472" indent="-347472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bulleted list.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2708275" y="6342063"/>
            <a:ext cx="5768163" cy="27622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 title</a:t>
            </a:r>
          </a:p>
        </p:txBody>
      </p:sp>
    </p:spTree>
    <p:extLst>
      <p:ext uri="{BB962C8B-B14F-4D97-AF65-F5344CB8AC3E}">
        <p14:creationId xmlns:p14="http://schemas.microsoft.com/office/powerpoint/2010/main" val="230559258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25" name="Straight Connector 3">
            <a:extLst>
              <a:ext uri="{FF2B5EF4-FFF2-40B4-BE49-F238E27FC236}">
                <a16:creationId xmlns:a16="http://schemas.microsoft.com/office/drawing/2014/main" id="{8BAAEE2E-CF72-D545-BE68-79823B4BCF5B}"/>
              </a:ext>
            </a:extLst>
          </p:cNvPr>
          <p:cNvSpPr/>
          <p:nvPr userDrawn="1"/>
        </p:nvSpPr>
        <p:spPr>
          <a:xfrm>
            <a:off x="2382685" y="3389704"/>
            <a:ext cx="9202993" cy="0"/>
          </a:xfrm>
          <a:prstGeom prst="line">
            <a:avLst/>
          </a:prstGeom>
          <a:ln w="19050">
            <a:solidFill>
              <a:schemeClr val="bg1">
                <a:lumMod val="50000"/>
                <a:alpha val="20000"/>
              </a:scheme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" name="Straight Connector 3">
            <a:extLst>
              <a:ext uri="{FF2B5EF4-FFF2-40B4-BE49-F238E27FC236}">
                <a16:creationId xmlns:a16="http://schemas.microsoft.com/office/drawing/2014/main" id="{D732FC46-5B10-FC46-9D01-3DDF8674D16B}"/>
              </a:ext>
            </a:extLst>
          </p:cNvPr>
          <p:cNvSpPr/>
          <p:nvPr userDrawn="1"/>
        </p:nvSpPr>
        <p:spPr>
          <a:xfrm>
            <a:off x="2382685" y="4675735"/>
            <a:ext cx="9202993" cy="0"/>
          </a:xfrm>
          <a:prstGeom prst="line">
            <a:avLst/>
          </a:prstGeom>
          <a:ln w="19050">
            <a:solidFill>
              <a:schemeClr val="bg1">
                <a:lumMod val="50000"/>
                <a:alpha val="20000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Straight Connector 3">
            <a:extLst>
              <a:ext uri="{FF2B5EF4-FFF2-40B4-BE49-F238E27FC236}">
                <a16:creationId xmlns:a16="http://schemas.microsoft.com/office/drawing/2014/main" id="{7AB9B77F-AA9C-5C47-A57B-75F33290901A}"/>
              </a:ext>
            </a:extLst>
          </p:cNvPr>
          <p:cNvSpPr/>
          <p:nvPr userDrawn="1"/>
        </p:nvSpPr>
        <p:spPr>
          <a:xfrm>
            <a:off x="2382685" y="6017521"/>
            <a:ext cx="9202993" cy="0"/>
          </a:xfrm>
          <a:prstGeom prst="line">
            <a:avLst/>
          </a:prstGeom>
          <a:ln w="19050">
            <a:solidFill>
              <a:schemeClr val="bg1">
                <a:lumMod val="50000"/>
                <a:alpha val="20000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5" hasCustomPrompt="1"/>
          </p:nvPr>
        </p:nvSpPr>
        <p:spPr>
          <a:xfrm>
            <a:off x="2457450" y="2378670"/>
            <a:ext cx="1503363" cy="923330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302125" y="2448025"/>
            <a:ext cx="6832600" cy="5540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2457450" y="3601170"/>
            <a:ext cx="1503363" cy="923330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20" hasCustomPrompt="1"/>
          </p:nvPr>
        </p:nvSpPr>
        <p:spPr>
          <a:xfrm>
            <a:off x="4302125" y="3670525"/>
            <a:ext cx="6832600" cy="5540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49" name="Text Placehold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2457450" y="4884025"/>
            <a:ext cx="1503363" cy="923330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22" hasCustomPrompt="1"/>
          </p:nvPr>
        </p:nvSpPr>
        <p:spPr>
          <a:xfrm>
            <a:off x="4302125" y="4953380"/>
            <a:ext cx="6832600" cy="5540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2341697" y="6316472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7939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08225" y="6320927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31" name="Chart Placeholder 30"/>
          <p:cNvSpPr>
            <a:spLocks noGrp="1"/>
          </p:cNvSpPr>
          <p:nvPr>
            <p:ph type="chart" sz="quarter" idx="15" hasCustomPrompt="1"/>
          </p:nvPr>
        </p:nvSpPr>
        <p:spPr>
          <a:xfrm>
            <a:off x="2308225" y="2682875"/>
            <a:ext cx="7102475" cy="3189288"/>
          </a:xfrm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79A80A-8A13-A645-A104-E2C466642BD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1615723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8BE8CB9-2462-C449-954F-F3E3966905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17321198"/>
              </p:ext>
            </p:extLst>
          </p:nvPr>
        </p:nvGraphicFramePr>
        <p:xfrm>
          <a:off x="3704639" y="2683253"/>
          <a:ext cx="4782721" cy="318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823913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6" hasCustomPrompt="1"/>
          </p:nvPr>
        </p:nvSpPr>
        <p:spPr>
          <a:xfrm>
            <a:off x="2308225" y="2179638"/>
            <a:ext cx="6676559" cy="368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chart title</a:t>
            </a:r>
          </a:p>
        </p:txBody>
      </p:sp>
    </p:spTree>
    <p:extLst>
      <p:ext uri="{BB962C8B-B14F-4D97-AF65-F5344CB8AC3E}">
        <p14:creationId xmlns:p14="http://schemas.microsoft.com/office/powerpoint/2010/main" val="10016404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hf hd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Open Sans Regular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Open Sans Regular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Open Sans Regular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Open Sans Regular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doi.org/10.6084/m9.figshare.c.449637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Information Theoretic Analysis of Grid Cell Encoding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 13, 2022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Ariel K. Feldman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2C428-F5EA-988E-1DF8-EB954AD4F7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4425" y="1157288"/>
            <a:ext cx="9013677" cy="6461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PID is a Good Metric for Neural Representations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903DE-F4BC-E143-0458-F1D1FF1BBA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84425" y="2448025"/>
            <a:ext cx="8750300" cy="554037"/>
          </a:xfrm>
        </p:spPr>
        <p:txBody>
          <a:bodyPr>
            <a:normAutofit/>
          </a:bodyPr>
          <a:lstStyle/>
          <a:p>
            <a:r>
              <a:rPr lang="en-US" sz="2400" dirty="0"/>
              <a:t>Values match expectations when applied to grid cell data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C8AFCC-338B-7AB5-AE70-02057A1DF8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84425" y="3670525"/>
            <a:ext cx="8750300" cy="554037"/>
          </a:xfrm>
        </p:spPr>
        <p:txBody>
          <a:bodyPr>
            <a:normAutofit/>
          </a:bodyPr>
          <a:lstStyle/>
          <a:p>
            <a:r>
              <a:rPr lang="en-US" sz="2400" dirty="0"/>
              <a:t>Identifies distribution of information among sources (grid cells)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3F5C93-1C9E-6FF1-7BA0-859AC8DACE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84425" y="4953380"/>
            <a:ext cx="8750300" cy="841364"/>
          </a:xfrm>
        </p:spPr>
        <p:txBody>
          <a:bodyPr>
            <a:noAutofit/>
          </a:bodyPr>
          <a:lstStyle/>
          <a:p>
            <a:r>
              <a:rPr lang="en-US" sz="2400" dirty="0"/>
              <a:t>Interpretable and more informative than other measures (i.e. conditional entropy)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F6F8B-4131-6811-D81C-6784F0A5D78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360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76B82-9488-A0B5-8577-4338B28D75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F21F3CF-F983-B58F-A610-283580E01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49" y="2903995"/>
            <a:ext cx="1787536" cy="1787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8DF73-50E4-1810-E7B7-34F2132FD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4749" y="2903995"/>
            <a:ext cx="1787536" cy="1787536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37FC7E5-3253-F6C4-3A98-8239837BE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49" y="2903995"/>
            <a:ext cx="1787536" cy="1787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4B7811-86E3-AC32-4D01-F03E50F15CA7}"/>
              </a:ext>
            </a:extLst>
          </p:cNvPr>
          <p:cNvSpPr txBox="1"/>
          <p:nvPr/>
        </p:nvSpPr>
        <p:spPr>
          <a:xfrm>
            <a:off x="3889600" y="4858569"/>
            <a:ext cx="14178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Pulkit Grover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8FD90-4F57-B831-5C09-DAFBF9092FD1}"/>
              </a:ext>
            </a:extLst>
          </p:cNvPr>
          <p:cNvSpPr txBox="1"/>
          <p:nvPr/>
        </p:nvSpPr>
        <p:spPr>
          <a:xfrm>
            <a:off x="6061300" y="4858569"/>
            <a:ext cx="14178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Doug Weber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11302-94DC-C103-4DEF-44F635175DFF}"/>
              </a:ext>
            </a:extLst>
          </p:cNvPr>
          <p:cNvSpPr txBox="1"/>
          <p:nvPr/>
        </p:nvSpPr>
        <p:spPr>
          <a:xfrm>
            <a:off x="7957459" y="4858569"/>
            <a:ext cx="19689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Praveen Venkatesh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7EAF1-7CB4-7A22-C9DD-8460614A5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A8D88D9E-E247-4CF0-3E38-B807C5E9C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96" y="295943"/>
            <a:ext cx="3491267" cy="9639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4533A13-A6D8-862F-1991-6381EF9C4800}"/>
              </a:ext>
            </a:extLst>
          </p:cNvPr>
          <p:cNvGrpSpPr/>
          <p:nvPr/>
        </p:nvGrpSpPr>
        <p:grpSpPr>
          <a:xfrm>
            <a:off x="9600236" y="1047611"/>
            <a:ext cx="2489024" cy="963976"/>
            <a:chOff x="7908058" y="4981475"/>
            <a:chExt cx="3082929" cy="9639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8A5735-E580-6731-C26C-14F88160C7E7}"/>
                </a:ext>
              </a:extLst>
            </p:cNvPr>
            <p:cNvSpPr txBox="1"/>
            <p:nvPr/>
          </p:nvSpPr>
          <p:spPr>
            <a:xfrm>
              <a:off x="7945925" y="4981475"/>
              <a:ext cx="304506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arielfeldman@cmu.edu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DC4E4D-9848-6500-BF2B-A904DE74201F}"/>
                </a:ext>
              </a:extLst>
            </p:cNvPr>
            <p:cNvSpPr txBox="1"/>
            <p:nvPr/>
          </p:nvSpPr>
          <p:spPr>
            <a:xfrm>
              <a:off x="7908058" y="5274046"/>
              <a:ext cx="240065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@neuRELengineer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879D81-C2FA-7BBF-83FD-BD1FDAAB1A39}"/>
                </a:ext>
              </a:extLst>
            </p:cNvPr>
            <p:cNvSpPr txBox="1"/>
            <p:nvPr/>
          </p:nvSpPr>
          <p:spPr>
            <a:xfrm>
              <a:off x="7945925" y="5576121"/>
              <a:ext cx="286713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arielfeldman.github.io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540060-4209-4968-D2F8-F0C9D2131284}"/>
              </a:ext>
            </a:extLst>
          </p:cNvPr>
          <p:cNvSpPr txBox="1"/>
          <p:nvPr/>
        </p:nvSpPr>
        <p:spPr>
          <a:xfrm>
            <a:off x="5846206" y="5989943"/>
            <a:ext cx="624305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Data from </a:t>
            </a:r>
            <a:r>
              <a:rPr kumimoji="0" lang="en-US" sz="1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Trettel</a:t>
            </a: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et al. </a:t>
            </a:r>
            <a:r>
              <a:rPr lang="en-US" sz="1600" b="0" i="1" u="none" strike="noStrike" dirty="0">
                <a:solidFill>
                  <a:srgbClr val="436976"/>
                </a:solidFill>
                <a:effectLst/>
                <a:latin typeface="Lucida Grande"/>
                <a:hlinkClick r:id="rId7" tooltip="Download"/>
              </a:rPr>
              <a:t>https://doi.org/10.6084/m9.figshare.c.4496375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0239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76B82-9488-A0B5-8577-4338B28D75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7EAF1-7CB4-7A22-C9DD-8460614A5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A8D88D9E-E247-4CF0-3E38-B807C5E9C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96" y="295943"/>
            <a:ext cx="3491267" cy="963976"/>
          </a:xfrm>
          <a:prstGeom prst="rect">
            <a:avLst/>
          </a:prstGeom>
        </p:spPr>
      </p:pic>
      <p:pic>
        <p:nvPicPr>
          <p:cNvPr id="15" name="Picture 1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7C32E69D-B76C-FFD4-446C-69107C5C90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24" y="2763255"/>
            <a:ext cx="6254036" cy="3903793"/>
          </a:xfrm>
          <a:prstGeom prst="rect">
            <a:avLst/>
          </a:prstGeom>
        </p:spPr>
      </p:pic>
      <p:pic>
        <p:nvPicPr>
          <p:cNvPr id="21" name="Picture 20" descr="A group of people posing for a photo in a tree&#10;&#10;Description automatically generated with medium confidence">
            <a:extLst>
              <a:ext uri="{FF2B5EF4-FFF2-40B4-BE49-F238E27FC236}">
                <a16:creationId xmlns:a16="http://schemas.microsoft.com/office/drawing/2014/main" id="{3ACF2CEC-5260-1878-B219-4570A4D4E3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68" y="2763255"/>
            <a:ext cx="3903794" cy="39037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F780B3-B7C8-F16B-44CF-6F69FFC4C4B2}"/>
              </a:ext>
            </a:extLst>
          </p:cNvPr>
          <p:cNvSpPr txBox="1"/>
          <p:nvPr/>
        </p:nvSpPr>
        <p:spPr>
          <a:xfrm>
            <a:off x="2200286" y="2168117"/>
            <a:ext cx="237981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NeuroMechatronics</a:t>
            </a:r>
            <a:r>
              <a:rPr kumimoji="0" lang="en-US" sz="1800" b="1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Lab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>
                <a:solidFill>
                  <a:schemeClr val="accent1"/>
                </a:solidFill>
              </a:rPr>
              <a:t>Doug Weber</a:t>
            </a:r>
            <a:endParaRPr kumimoji="0" lang="en-US" sz="1800" b="1" i="1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014A00-32E0-F4EA-7C25-74F63A37D4D8}"/>
              </a:ext>
            </a:extLst>
          </p:cNvPr>
          <p:cNvSpPr txBox="1"/>
          <p:nvPr/>
        </p:nvSpPr>
        <p:spPr>
          <a:xfrm>
            <a:off x="8287699" y="2114491"/>
            <a:ext cx="134908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Grover Lab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>
                <a:solidFill>
                  <a:schemeClr val="accent1"/>
                </a:solidFill>
              </a:rPr>
              <a:t>Pulkit Grover</a:t>
            </a:r>
            <a:endParaRPr kumimoji="0" lang="en-US" sz="1800" b="1" i="1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3C54A0-0579-B261-5DA1-71FACD171DB9}"/>
              </a:ext>
            </a:extLst>
          </p:cNvPr>
          <p:cNvGrpSpPr/>
          <p:nvPr/>
        </p:nvGrpSpPr>
        <p:grpSpPr>
          <a:xfrm>
            <a:off x="9600236" y="1047611"/>
            <a:ext cx="2489024" cy="963976"/>
            <a:chOff x="7908058" y="4981475"/>
            <a:chExt cx="3082929" cy="96397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1BC351-3C04-37A5-254A-1A5D0F23785D}"/>
                </a:ext>
              </a:extLst>
            </p:cNvPr>
            <p:cNvSpPr txBox="1"/>
            <p:nvPr/>
          </p:nvSpPr>
          <p:spPr>
            <a:xfrm>
              <a:off x="7945925" y="4981475"/>
              <a:ext cx="304506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arielfeldman@cmu.edu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9A6EA9-6C01-6E0D-13F7-EDE4AB215FD2}"/>
                </a:ext>
              </a:extLst>
            </p:cNvPr>
            <p:cNvSpPr txBox="1"/>
            <p:nvPr/>
          </p:nvSpPr>
          <p:spPr>
            <a:xfrm>
              <a:off x="7908058" y="5274046"/>
              <a:ext cx="240065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@neuRELengineer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B2BEBE-A2C0-865A-CCF6-A0C26513E155}"/>
                </a:ext>
              </a:extLst>
            </p:cNvPr>
            <p:cNvSpPr txBox="1"/>
            <p:nvPr/>
          </p:nvSpPr>
          <p:spPr>
            <a:xfrm>
              <a:off x="7945925" y="5576121"/>
              <a:ext cx="286713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arielfeldman.github.io</a:t>
              </a:r>
            </a:p>
          </p:txBody>
        </p:sp>
      </p:grpSp>
      <p:pic>
        <p:nvPicPr>
          <p:cNvPr id="1026" name="Picture 2" descr="Info &amp; Energy Lab | Pulkit Grover">
            <a:extLst>
              <a:ext uri="{FF2B5EF4-FFF2-40B4-BE49-F238E27FC236}">
                <a16:creationId xmlns:a16="http://schemas.microsoft.com/office/drawing/2014/main" id="{3000163A-8FBF-D8AB-9CD5-E7356594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33" y="5700712"/>
            <a:ext cx="987117" cy="9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845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F1F4F-5920-D5E2-EF1F-CA55A35AC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Hamming(7,4) Code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5DDA4-51A6-EAC5-B350-6DE2323D16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63DB2F-7919-EDC7-01A0-0063FF5593E3}"/>
              </a:ext>
            </a:extLst>
          </p:cNvPr>
          <p:cNvSpPr/>
          <p:nvPr/>
        </p:nvSpPr>
        <p:spPr>
          <a:xfrm>
            <a:off x="2041525" y="2450693"/>
            <a:ext cx="1371600" cy="1371600"/>
          </a:xfrm>
          <a:prstGeom prst="ellipse">
            <a:avLst/>
          </a:prstGeom>
          <a:solidFill>
            <a:srgbClr val="BB0000">
              <a:alpha val="30196"/>
            </a:srgb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43B2CE-89A7-4E8E-7B6C-51D0584F7CF8}"/>
              </a:ext>
            </a:extLst>
          </p:cNvPr>
          <p:cNvSpPr/>
          <p:nvPr/>
        </p:nvSpPr>
        <p:spPr>
          <a:xfrm>
            <a:off x="4022725" y="2450693"/>
            <a:ext cx="1371600" cy="1371600"/>
          </a:xfrm>
          <a:prstGeom prst="ellipse">
            <a:avLst/>
          </a:prstGeom>
          <a:solidFill>
            <a:srgbClr val="00337F">
              <a:alpha val="30196"/>
            </a:srgbClr>
          </a:solidFill>
          <a:ln w="12700" cap="flat">
            <a:solidFill>
              <a:schemeClr val="accent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AA18CD-1E44-0D78-5D17-58C9A8138740}"/>
              </a:ext>
            </a:extLst>
          </p:cNvPr>
          <p:cNvSpPr/>
          <p:nvPr/>
        </p:nvSpPr>
        <p:spPr>
          <a:xfrm>
            <a:off x="2041525" y="4461961"/>
            <a:ext cx="1371600" cy="1371600"/>
          </a:xfrm>
          <a:prstGeom prst="ellipse">
            <a:avLst/>
          </a:prstGeom>
          <a:solidFill>
            <a:srgbClr val="AA6600">
              <a:alpha val="30196"/>
            </a:srgbClr>
          </a:solidFill>
          <a:ln w="12700" cap="flat">
            <a:solidFill>
              <a:schemeClr val="accent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9CD609-AAB8-4E48-67F7-829BB9FE8858}"/>
              </a:ext>
            </a:extLst>
          </p:cNvPr>
          <p:cNvSpPr/>
          <p:nvPr/>
        </p:nvSpPr>
        <p:spPr>
          <a:xfrm>
            <a:off x="4022725" y="4461961"/>
            <a:ext cx="1371600" cy="1371600"/>
          </a:xfrm>
          <a:prstGeom prst="ellipse">
            <a:avLst/>
          </a:prstGeom>
          <a:solidFill>
            <a:srgbClr val="404040">
              <a:alpha val="30196"/>
            </a:srgbClr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4E6BC8-E184-E953-E363-DEF74AFAB91F}"/>
              </a:ext>
            </a:extLst>
          </p:cNvPr>
          <p:cNvSpPr/>
          <p:nvPr/>
        </p:nvSpPr>
        <p:spPr>
          <a:xfrm>
            <a:off x="6819900" y="2632632"/>
            <a:ext cx="1371600" cy="1371600"/>
          </a:xfrm>
          <a:prstGeom prst="ellipse">
            <a:avLst/>
          </a:prstGeom>
          <a:solidFill>
            <a:srgbClr val="AA6600">
              <a:alpha val="30196"/>
            </a:srgbClr>
          </a:solidFill>
          <a:ln w="12700" cap="flat">
            <a:solidFill>
              <a:schemeClr val="accent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E32379-51A3-3D3F-255F-90BC793786BE}"/>
              </a:ext>
            </a:extLst>
          </p:cNvPr>
          <p:cNvSpPr/>
          <p:nvPr/>
        </p:nvSpPr>
        <p:spPr>
          <a:xfrm>
            <a:off x="6515100" y="2258719"/>
            <a:ext cx="1371600" cy="1371600"/>
          </a:xfrm>
          <a:prstGeom prst="ellipse">
            <a:avLst/>
          </a:prstGeom>
          <a:solidFill>
            <a:srgbClr val="BB0000">
              <a:alpha val="30196"/>
            </a:srgb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DBFC2F-87A4-48EE-02AD-92B5D37E4650}"/>
              </a:ext>
            </a:extLst>
          </p:cNvPr>
          <p:cNvSpPr/>
          <p:nvPr/>
        </p:nvSpPr>
        <p:spPr>
          <a:xfrm>
            <a:off x="7124700" y="2276440"/>
            <a:ext cx="1371600" cy="1371600"/>
          </a:xfrm>
          <a:prstGeom prst="ellipse">
            <a:avLst/>
          </a:prstGeom>
          <a:solidFill>
            <a:srgbClr val="00337F">
              <a:alpha val="30196"/>
            </a:srgbClr>
          </a:solidFill>
          <a:ln w="12700" cap="flat">
            <a:solidFill>
              <a:schemeClr val="accent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F9CDEA-CD2F-55A3-B737-60B3D44B8677}"/>
              </a:ext>
            </a:extLst>
          </p:cNvPr>
          <p:cNvSpPr/>
          <p:nvPr/>
        </p:nvSpPr>
        <p:spPr>
          <a:xfrm>
            <a:off x="6819900" y="4766710"/>
            <a:ext cx="1371600" cy="1371600"/>
          </a:xfrm>
          <a:prstGeom prst="ellipse">
            <a:avLst/>
          </a:prstGeom>
          <a:solidFill>
            <a:srgbClr val="404040">
              <a:alpha val="30196"/>
            </a:srgbClr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147B13-B1E3-05A6-B5A6-F3FE37AC9BC9}"/>
              </a:ext>
            </a:extLst>
          </p:cNvPr>
          <p:cNvSpPr/>
          <p:nvPr/>
        </p:nvSpPr>
        <p:spPr>
          <a:xfrm>
            <a:off x="6515100" y="4392797"/>
            <a:ext cx="1371600" cy="1371600"/>
          </a:xfrm>
          <a:prstGeom prst="ellipse">
            <a:avLst/>
          </a:prstGeom>
          <a:solidFill>
            <a:srgbClr val="BB0000">
              <a:alpha val="30196"/>
            </a:srgb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0CE253-FC65-0DEC-CA04-80FE05DD9105}"/>
              </a:ext>
            </a:extLst>
          </p:cNvPr>
          <p:cNvSpPr/>
          <p:nvPr/>
        </p:nvSpPr>
        <p:spPr>
          <a:xfrm>
            <a:off x="7124700" y="4410518"/>
            <a:ext cx="1371600" cy="1371600"/>
          </a:xfrm>
          <a:prstGeom prst="ellipse">
            <a:avLst/>
          </a:prstGeom>
          <a:solidFill>
            <a:srgbClr val="00337F">
              <a:alpha val="30196"/>
            </a:srgbClr>
          </a:solidFill>
          <a:ln w="12700" cap="flat">
            <a:solidFill>
              <a:schemeClr val="accent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A76039-223B-304F-7D1E-EB39F9B38FEB}"/>
              </a:ext>
            </a:extLst>
          </p:cNvPr>
          <p:cNvSpPr/>
          <p:nvPr/>
        </p:nvSpPr>
        <p:spPr>
          <a:xfrm>
            <a:off x="9410700" y="3751302"/>
            <a:ext cx="1371600" cy="1371600"/>
          </a:xfrm>
          <a:prstGeom prst="ellipse">
            <a:avLst/>
          </a:prstGeom>
          <a:solidFill>
            <a:srgbClr val="AA6600">
              <a:alpha val="30196"/>
            </a:srgbClr>
          </a:solidFill>
          <a:ln w="12700" cap="flat">
            <a:solidFill>
              <a:srgbClr val="AA66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A0436B-8051-6027-96A9-2E1D35EEB577}"/>
              </a:ext>
            </a:extLst>
          </p:cNvPr>
          <p:cNvSpPr/>
          <p:nvPr/>
        </p:nvSpPr>
        <p:spPr>
          <a:xfrm>
            <a:off x="9105900" y="3377389"/>
            <a:ext cx="1371600" cy="1371600"/>
          </a:xfrm>
          <a:prstGeom prst="ellipse">
            <a:avLst/>
          </a:prstGeom>
          <a:solidFill>
            <a:srgbClr val="404040">
              <a:alpha val="30196"/>
            </a:srgbClr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85106E-482F-C577-277E-EFF1D69A30AB}"/>
              </a:ext>
            </a:extLst>
          </p:cNvPr>
          <p:cNvSpPr/>
          <p:nvPr/>
        </p:nvSpPr>
        <p:spPr>
          <a:xfrm>
            <a:off x="9715500" y="3395110"/>
            <a:ext cx="1371600" cy="1371600"/>
          </a:xfrm>
          <a:prstGeom prst="ellipse">
            <a:avLst/>
          </a:prstGeom>
          <a:solidFill>
            <a:srgbClr val="00337F">
              <a:alpha val="30196"/>
            </a:srgbClr>
          </a:solidFill>
          <a:ln w="12700" cap="flat">
            <a:solidFill>
              <a:schemeClr val="accent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0011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45DD2-49D0-F8A2-71C5-E6AD1A65E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48340-0895-F9E4-5FBB-7C0BB2CEC7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Williams &amp; Beer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150ED-4662-9C06-4252-71FBBC8E14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3950" y="2535238"/>
            <a:ext cx="9301864" cy="3067050"/>
          </a:xfrm>
        </p:spPr>
        <p:txBody>
          <a:bodyPr>
            <a:noAutofit/>
          </a:bodyPr>
          <a:lstStyle/>
          <a:p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Mis-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attributes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unique information as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redundant</a:t>
            </a:r>
            <a:endParaRPr lang="fr-FR" sz="2400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Breaks down when redundant information is 0</a:t>
            </a:r>
          </a:p>
          <a:p>
            <a:pPr lvl="1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 independent grid cells would have 1 bit of redundant information, no unique information. However, intuition suggests otherwise.</a:t>
            </a:r>
          </a:p>
        </p:txBody>
      </p:sp>
    </p:spTree>
    <p:extLst>
      <p:ext uri="{BB962C8B-B14F-4D97-AF65-F5344CB8AC3E}">
        <p14:creationId xmlns:p14="http://schemas.microsoft.com/office/powerpoint/2010/main" val="20647387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0C6D4F-DA9D-C59A-8592-37B7DEFEA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4265" y="3044825"/>
            <a:ext cx="7523469" cy="768350"/>
          </a:xfrm>
        </p:spPr>
        <p:txBody>
          <a:bodyPr/>
          <a:lstStyle/>
          <a:p>
            <a:r>
              <a:rPr lang="en-US" dirty="0"/>
              <a:t>How do we evaluate codes found in nature?</a:t>
            </a:r>
          </a:p>
        </p:txBody>
      </p:sp>
    </p:spTree>
    <p:extLst>
      <p:ext uri="{BB962C8B-B14F-4D97-AF65-F5344CB8AC3E}">
        <p14:creationId xmlns:p14="http://schemas.microsoft.com/office/powerpoint/2010/main" val="17076031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EA251-D5DC-B074-B5F5-65228619AD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Defining a Code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DC0569-1CC9-04B7-0F53-9580468FC5D3}"/>
              </a:ext>
            </a:extLst>
          </p:cNvPr>
          <p:cNvSpPr/>
          <p:nvPr/>
        </p:nvSpPr>
        <p:spPr>
          <a:xfrm>
            <a:off x="1523964" y="4050952"/>
            <a:ext cx="1833937" cy="5788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Message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FC88DB6-4D91-DA1A-68CC-D64872ED54ED}"/>
              </a:ext>
            </a:extLst>
          </p:cNvPr>
          <p:cNvSpPr/>
          <p:nvPr/>
        </p:nvSpPr>
        <p:spPr>
          <a:xfrm>
            <a:off x="3585681" y="4219671"/>
            <a:ext cx="724328" cy="241442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814197-5C67-17F7-B4B5-40D6026D742C}"/>
              </a:ext>
            </a:extLst>
          </p:cNvPr>
          <p:cNvSpPr/>
          <p:nvPr/>
        </p:nvSpPr>
        <p:spPr>
          <a:xfrm>
            <a:off x="4479532" y="3121520"/>
            <a:ext cx="640080" cy="6400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F80E18-5725-768A-C0D5-5ECE0D477597}"/>
              </a:ext>
            </a:extLst>
          </p:cNvPr>
          <p:cNvSpPr/>
          <p:nvPr/>
        </p:nvSpPr>
        <p:spPr>
          <a:xfrm>
            <a:off x="4479532" y="4020352"/>
            <a:ext cx="640080" cy="6400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390D74-78D2-06E6-C80A-A73DFE402C32}"/>
              </a:ext>
            </a:extLst>
          </p:cNvPr>
          <p:cNvSpPr/>
          <p:nvPr/>
        </p:nvSpPr>
        <p:spPr>
          <a:xfrm>
            <a:off x="4479532" y="4919184"/>
            <a:ext cx="640080" cy="6400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95F3074-3E85-1F60-3C6B-F8A31F140E41}"/>
              </a:ext>
            </a:extLst>
          </p:cNvPr>
          <p:cNvSpPr/>
          <p:nvPr/>
        </p:nvSpPr>
        <p:spPr>
          <a:xfrm rot="20100000">
            <a:off x="3602769" y="3618194"/>
            <a:ext cx="724328" cy="241442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5F52FE1-71C1-1F4F-07D8-AE80B52E838F}"/>
              </a:ext>
            </a:extLst>
          </p:cNvPr>
          <p:cNvSpPr/>
          <p:nvPr/>
        </p:nvSpPr>
        <p:spPr>
          <a:xfrm rot="1500000">
            <a:off x="3602768" y="4821149"/>
            <a:ext cx="724328" cy="241442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C1BDAA1-1409-84D8-AAC5-207697B23ABF}"/>
              </a:ext>
            </a:extLst>
          </p:cNvPr>
          <p:cNvSpPr/>
          <p:nvPr/>
        </p:nvSpPr>
        <p:spPr>
          <a:xfrm>
            <a:off x="5289136" y="4269241"/>
            <a:ext cx="724328" cy="241442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6D42C24-6AAC-E051-C50E-8407FC1370F3}"/>
              </a:ext>
            </a:extLst>
          </p:cNvPr>
          <p:cNvSpPr/>
          <p:nvPr/>
        </p:nvSpPr>
        <p:spPr>
          <a:xfrm rot="1500000">
            <a:off x="5306224" y="3667764"/>
            <a:ext cx="724328" cy="241442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66AF124-C463-FFBB-9164-C27F65FD055D}"/>
              </a:ext>
            </a:extLst>
          </p:cNvPr>
          <p:cNvSpPr/>
          <p:nvPr/>
        </p:nvSpPr>
        <p:spPr>
          <a:xfrm rot="20100000">
            <a:off x="5306223" y="4870719"/>
            <a:ext cx="724328" cy="241442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38405D-FC57-B2D9-7A51-AB850513E4EE}"/>
              </a:ext>
            </a:extLst>
          </p:cNvPr>
          <p:cNvSpPr/>
          <p:nvPr/>
        </p:nvSpPr>
        <p:spPr>
          <a:xfrm>
            <a:off x="9731768" y="4050953"/>
            <a:ext cx="1833937" cy="5788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Decoder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AA476A9-B2FF-DE1F-E8CB-E1B5FB237822}"/>
              </a:ext>
            </a:extLst>
          </p:cNvPr>
          <p:cNvSpPr/>
          <p:nvPr/>
        </p:nvSpPr>
        <p:spPr>
          <a:xfrm>
            <a:off x="6349858" y="4050953"/>
            <a:ext cx="2331805" cy="5788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Noisy Channel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AE5CFF0-6B26-B08E-97E5-DCBE11E0246D}"/>
              </a:ext>
            </a:extLst>
          </p:cNvPr>
          <p:cNvSpPr/>
          <p:nvPr/>
        </p:nvSpPr>
        <p:spPr>
          <a:xfrm>
            <a:off x="8844551" y="4269241"/>
            <a:ext cx="724328" cy="241442"/>
          </a:xfrm>
          <a:prstGeom prst="rightArrow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54E58A6-DDC5-4037-1862-D6B263D1DEB6}"/>
              </a:ext>
            </a:extLst>
          </p:cNvPr>
          <p:cNvSpPr/>
          <p:nvPr/>
        </p:nvSpPr>
        <p:spPr>
          <a:xfrm>
            <a:off x="3882603" y="2269853"/>
            <a:ext cx="1833937" cy="5788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Encoders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7705D57-A18C-FF30-E831-3E92CEEC1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99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BD5AC-FC85-BAFA-3C63-EC6172A6EC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4425" y="823913"/>
            <a:ext cx="9128202" cy="646112"/>
          </a:xfrm>
        </p:spPr>
        <p:txBody>
          <a:bodyPr>
            <a:normAutofit/>
          </a:bodyPr>
          <a:lstStyle/>
          <a:p>
            <a:r>
              <a:rPr lang="en-US" dirty="0"/>
              <a:t>Conditional Entropy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01A3F-7C39-1580-F833-6415358D2D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2BFE28-91C8-AB9E-2D9F-455B080892D2}"/>
              </a:ext>
            </a:extLst>
          </p:cNvPr>
          <p:cNvSpPr/>
          <p:nvPr/>
        </p:nvSpPr>
        <p:spPr>
          <a:xfrm>
            <a:off x="6501687" y="2214133"/>
            <a:ext cx="3657600" cy="365760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2D04C2-1376-AA88-6796-9FB6D7BF55E4}"/>
              </a:ext>
            </a:extLst>
          </p:cNvPr>
          <p:cNvSpPr/>
          <p:nvPr/>
        </p:nvSpPr>
        <p:spPr>
          <a:xfrm>
            <a:off x="8330487" y="2214133"/>
            <a:ext cx="3657600" cy="3657600"/>
          </a:xfrm>
          <a:prstGeom prst="ellipse">
            <a:avLst/>
          </a:prstGeom>
          <a:noFill/>
          <a:ln w="28575" cap="flat">
            <a:solidFill>
              <a:schemeClr val="accent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58FC6-8EFE-0B0D-F11B-6B3E0140FF03}"/>
              </a:ext>
            </a:extLst>
          </p:cNvPr>
          <p:cNvSpPr txBox="1"/>
          <p:nvPr/>
        </p:nvSpPr>
        <p:spPr>
          <a:xfrm>
            <a:off x="6737538" y="5572424"/>
            <a:ext cx="7527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H(X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5FFAD6-0F5A-C271-6F2F-683DF03D3805}"/>
              </a:ext>
            </a:extLst>
          </p:cNvPr>
          <p:cNvSpPr txBox="1"/>
          <p:nvPr/>
        </p:nvSpPr>
        <p:spPr>
          <a:xfrm>
            <a:off x="10999467" y="5572423"/>
            <a:ext cx="7527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H(X</a:t>
            </a:r>
            <a:r>
              <a:rPr lang="en-US" sz="2400" b="1" baseline="-25000" dirty="0">
                <a:solidFill>
                  <a:schemeClr val="accent4"/>
                </a:solidFill>
              </a:rPr>
              <a:t>2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EE451-D289-211B-DB4F-046B4E008EED}"/>
              </a:ext>
            </a:extLst>
          </p:cNvPr>
          <p:cNvSpPr txBox="1"/>
          <p:nvPr/>
        </p:nvSpPr>
        <p:spPr>
          <a:xfrm>
            <a:off x="6903929" y="3812101"/>
            <a:ext cx="11727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H(X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|X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0874C-217F-E610-03D9-4672C4223CF4}"/>
              </a:ext>
            </a:extLst>
          </p:cNvPr>
          <p:cNvSpPr txBox="1"/>
          <p:nvPr/>
        </p:nvSpPr>
        <p:spPr>
          <a:xfrm>
            <a:off x="10413090" y="3812100"/>
            <a:ext cx="11727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H(X</a:t>
            </a:r>
            <a:r>
              <a:rPr lang="en-US" sz="2400" b="1" baseline="-25000" dirty="0">
                <a:solidFill>
                  <a:schemeClr val="accent4"/>
                </a:solidFill>
              </a:rPr>
              <a:t>2</a:t>
            </a:r>
            <a:r>
              <a:rPr lang="en-US" sz="2400" b="1" dirty="0">
                <a:solidFill>
                  <a:schemeClr val="accent1"/>
                </a:solidFill>
              </a:rPr>
              <a:t>|X</a:t>
            </a:r>
            <a:r>
              <a:rPr lang="en-US" sz="2400" b="1" baseline="-25000" dirty="0">
                <a:solidFill>
                  <a:schemeClr val="accent1"/>
                </a:solidFill>
              </a:rPr>
              <a:t>1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7D55B3-9013-AE54-AB30-B7BB943F1EF8}"/>
              </a:ext>
            </a:extLst>
          </p:cNvPr>
          <p:cNvSpPr txBox="1"/>
          <p:nvPr/>
        </p:nvSpPr>
        <p:spPr>
          <a:xfrm>
            <a:off x="8575635" y="3812364"/>
            <a:ext cx="137152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accent2"/>
                </a:solidFill>
              </a:rPr>
              <a:t>MI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X1;X2)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96C554-D42B-53AB-13B5-411AAB63761E}"/>
                  </a:ext>
                </a:extLst>
              </p:cNvPr>
              <p:cNvSpPr txBox="1"/>
              <p:nvPr/>
            </p:nvSpPr>
            <p:spPr>
              <a:xfrm>
                <a:off x="7676707" y="764716"/>
                <a:ext cx="3959668" cy="7973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𝐻</m:t>
                      </m:r>
                      <m:d>
                        <m:d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𝑥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 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𝐻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𝑋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|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𝑋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=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𝑥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96C554-D42B-53AB-13B5-411AAB637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707" y="764716"/>
                <a:ext cx="3959668" cy="797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DE6B8E0-DD0F-A000-D3CA-F9236B17DB84}"/>
              </a:ext>
            </a:extLst>
          </p:cNvPr>
          <p:cNvSpPr txBox="1">
            <a:spLocks/>
          </p:cNvSpPr>
          <p:nvPr/>
        </p:nvSpPr>
        <p:spPr>
          <a:xfrm>
            <a:off x="1734862" y="2379643"/>
            <a:ext cx="4195687" cy="374554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Open Sans Regular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Open Sans Regular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Open Sans Regular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Open Sans Regular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Measures average uncertainty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Predictivity of neural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Coarse grained measure over many sources</a:t>
            </a:r>
          </a:p>
        </p:txBody>
      </p:sp>
    </p:spTree>
    <p:extLst>
      <p:ext uri="{BB962C8B-B14F-4D97-AF65-F5344CB8AC3E}">
        <p14:creationId xmlns:p14="http://schemas.microsoft.com/office/powerpoint/2010/main" val="18232837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2322B5-FCD9-4628-1DCE-411F385AFF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3303" y="732807"/>
            <a:ext cx="3478981" cy="12001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Partial Information Decomposition (PID)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9DFD6-4D1B-9A28-DD4F-EB714E755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288" y="2379643"/>
            <a:ext cx="3332452" cy="374554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Interpretable, fine-grained measure of information between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M, X</a:t>
            </a:r>
            <a:r>
              <a:rPr lang="en-US" sz="2800" baseline="-25000" dirty="0"/>
              <a:t>1</a:t>
            </a:r>
            <a:r>
              <a:rPr lang="en-US" sz="2800" dirty="0"/>
              <a:t> and X</a:t>
            </a:r>
            <a:r>
              <a:rPr lang="en-US" sz="2800" baseline="-25000" dirty="0"/>
              <a:t>2</a:t>
            </a:r>
            <a:r>
              <a:rPr lang="en-US" sz="2800" dirty="0"/>
              <a:t> have finite state spaces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All 4 information quantities are non-negative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AAD39B-C778-402D-69A2-ED14A8D225FF}"/>
              </a:ext>
            </a:extLst>
          </p:cNvPr>
          <p:cNvGrpSpPr/>
          <p:nvPr/>
        </p:nvGrpSpPr>
        <p:grpSpPr>
          <a:xfrm>
            <a:off x="5295131" y="1385727"/>
            <a:ext cx="6120581" cy="4565870"/>
            <a:chOff x="2645651" y="2185458"/>
            <a:chExt cx="4876035" cy="36374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DDCC1EF-6528-215F-AA85-C46A3E8393B9}"/>
                </a:ext>
              </a:extLst>
            </p:cNvPr>
            <p:cNvGrpSpPr/>
            <p:nvPr/>
          </p:nvGrpSpPr>
          <p:grpSpPr>
            <a:xfrm>
              <a:off x="2950071" y="2632587"/>
              <a:ext cx="4267200" cy="2743200"/>
              <a:chOff x="2949677" y="2683253"/>
              <a:chExt cx="4267200" cy="27432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3343E6E-8AFD-F85F-263F-30EDBB6CD7B6}"/>
                  </a:ext>
                </a:extLst>
              </p:cNvPr>
              <p:cNvSpPr/>
              <p:nvPr/>
            </p:nvSpPr>
            <p:spPr>
              <a:xfrm>
                <a:off x="2949677" y="2683253"/>
                <a:ext cx="2743200" cy="2743200"/>
              </a:xfrm>
              <a:prstGeom prst="ellipse">
                <a:avLst/>
              </a:prstGeom>
              <a:noFill/>
              <a:ln w="28575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97F67FD-E082-4BE0-30C9-7B135E57EACB}"/>
                  </a:ext>
                </a:extLst>
              </p:cNvPr>
              <p:cNvSpPr/>
              <p:nvPr/>
            </p:nvSpPr>
            <p:spPr>
              <a:xfrm>
                <a:off x="4473677" y="2683253"/>
                <a:ext cx="2743200" cy="2743200"/>
              </a:xfrm>
              <a:prstGeom prst="ellipse">
                <a:avLst/>
              </a:prstGeom>
              <a:noFill/>
              <a:ln w="28575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9227BB-9950-181C-3863-D1310DF48A03}"/>
                </a:ext>
              </a:extLst>
            </p:cNvPr>
            <p:cNvSpPr/>
            <p:nvPr/>
          </p:nvSpPr>
          <p:spPr>
            <a:xfrm>
              <a:off x="2645651" y="2185458"/>
              <a:ext cx="4876035" cy="3637456"/>
            </a:xfrm>
            <a:prstGeom prst="ellips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D0CE3B5-D5AC-16C4-692D-01F3CE78A28C}"/>
              </a:ext>
            </a:extLst>
          </p:cNvPr>
          <p:cNvSpPr txBox="1"/>
          <p:nvPr/>
        </p:nvSpPr>
        <p:spPr>
          <a:xfrm>
            <a:off x="5944621" y="3483997"/>
            <a:ext cx="137823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UI(M: X</a:t>
            </a:r>
            <a:r>
              <a:rPr kumimoji="0" lang="en-US" sz="18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\ X</a:t>
            </a:r>
            <a:r>
              <a:rPr kumimoji="0" lang="en-US" sz="18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95FD7-B5CB-ECF6-01BD-B4A92396BB65}"/>
              </a:ext>
            </a:extLst>
          </p:cNvPr>
          <p:cNvSpPr txBox="1"/>
          <p:nvPr/>
        </p:nvSpPr>
        <p:spPr>
          <a:xfrm>
            <a:off x="9387988" y="3489147"/>
            <a:ext cx="137823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UI(M: X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kumimoji="0" lang="en-US" sz="18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\ X</a:t>
            </a:r>
            <a:r>
              <a:rPr kumimoji="0" lang="en-US" sz="18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99BBF6-616D-22C8-5E36-EE8A7DB8C6D7}"/>
              </a:ext>
            </a:extLst>
          </p:cNvPr>
          <p:cNvSpPr txBox="1"/>
          <p:nvPr/>
        </p:nvSpPr>
        <p:spPr>
          <a:xfrm>
            <a:off x="7666303" y="3489147"/>
            <a:ext cx="137823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R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I(M: X</a:t>
            </a:r>
            <a:r>
              <a:rPr kumimoji="0" lang="en-US" sz="18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X</a:t>
            </a:r>
            <a:r>
              <a:rPr kumimoji="0" lang="en-US" sz="18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3D3F95-7B5A-0BBE-3322-9DB3D8CAA9A5}"/>
              </a:ext>
            </a:extLst>
          </p:cNvPr>
          <p:cNvSpPr txBox="1"/>
          <p:nvPr/>
        </p:nvSpPr>
        <p:spPr>
          <a:xfrm>
            <a:off x="7666301" y="1481689"/>
            <a:ext cx="137823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I(M: X</a:t>
            </a:r>
            <a:r>
              <a:rPr kumimoji="0" lang="en-US" sz="18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 X</a:t>
            </a:r>
            <a:r>
              <a:rPr kumimoji="0" lang="en-US" sz="18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E2E69-1052-B3C0-0A0C-3FB4A82FA6B2}"/>
              </a:ext>
            </a:extLst>
          </p:cNvPr>
          <p:cNvSpPr txBox="1"/>
          <p:nvPr/>
        </p:nvSpPr>
        <p:spPr>
          <a:xfrm>
            <a:off x="7494577" y="889658"/>
            <a:ext cx="172168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MI(M: (X</a:t>
            </a:r>
            <a:r>
              <a:rPr kumimoji="0" lang="en-US" sz="2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 X</a:t>
            </a:r>
            <a:r>
              <a:rPr kumimoji="0" lang="en-US" sz="2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))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60B2D-32B1-CB50-9838-7F3B73949DB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167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BD5AC-FC85-BAFA-3C63-EC6172A6EC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4425" y="823913"/>
            <a:ext cx="9128202" cy="646112"/>
          </a:xfrm>
        </p:spPr>
        <p:txBody>
          <a:bodyPr>
            <a:normAutofit/>
          </a:bodyPr>
          <a:lstStyle/>
          <a:p>
            <a:r>
              <a:rPr lang="en-US" dirty="0"/>
              <a:t>A Case Study in Grid Cells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01A3F-7C39-1580-F833-6415358D2D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67AF00-C348-E35C-61F6-272BA3A50451}"/>
              </a:ext>
            </a:extLst>
          </p:cNvPr>
          <p:cNvSpPr txBox="1">
            <a:spLocks/>
          </p:cNvSpPr>
          <p:nvPr/>
        </p:nvSpPr>
        <p:spPr>
          <a:xfrm>
            <a:off x="1561062" y="2197430"/>
            <a:ext cx="4534938" cy="24631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Open Sans Regular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Open Sans Regular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Open Sans Regular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Open Sans Regular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Distributed source coding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Uninformative on their 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Discretizing relates PID to conditional entropy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5C0550-68E8-BC65-A0D3-49B11B58AA88}"/>
              </a:ext>
            </a:extLst>
          </p:cNvPr>
          <p:cNvSpPr/>
          <p:nvPr/>
        </p:nvSpPr>
        <p:spPr>
          <a:xfrm>
            <a:off x="1726734" y="5128936"/>
            <a:ext cx="396181" cy="399088"/>
          </a:xfrm>
          <a:prstGeom prst="ellipse">
            <a:avLst/>
          </a:prstGeom>
          <a:solidFill>
            <a:srgbClr val="F30C11"/>
          </a:solidFill>
          <a:ln w="12700" cap="flat">
            <a:solidFill>
              <a:srgbClr val="F30C11"/>
            </a:solidFill>
            <a:prstDash val="solid"/>
            <a:miter lim="800000"/>
          </a:ln>
          <a:effectLst>
            <a:softEdge rad="635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C9D640-A826-2D11-1059-2258A151D074}"/>
              </a:ext>
            </a:extLst>
          </p:cNvPr>
          <p:cNvSpPr/>
          <p:nvPr/>
        </p:nvSpPr>
        <p:spPr>
          <a:xfrm>
            <a:off x="1726733" y="5562379"/>
            <a:ext cx="396181" cy="399088"/>
          </a:xfrm>
          <a:prstGeom prst="ellipse">
            <a:avLst/>
          </a:prstGeom>
          <a:solidFill>
            <a:srgbClr val="1ABDDB"/>
          </a:solidFill>
          <a:ln w="12700" cap="flat">
            <a:solidFill>
              <a:srgbClr val="1ABDDB"/>
            </a:solidFill>
            <a:prstDash val="solid"/>
            <a:miter lim="800000"/>
          </a:ln>
          <a:effectLst>
            <a:softEdge rad="635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CEC67-7A8D-4FA8-0570-B4CFC7F276A3}"/>
              </a:ext>
            </a:extLst>
          </p:cNvPr>
          <p:cNvSpPr txBox="1"/>
          <p:nvPr/>
        </p:nvSpPr>
        <p:spPr>
          <a:xfrm>
            <a:off x="2293028" y="5061224"/>
            <a:ext cx="137793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Grid Cell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44209C-FA71-29AB-317A-951C5B59E13B}"/>
              </a:ext>
            </a:extLst>
          </p:cNvPr>
          <p:cNvSpPr txBox="1"/>
          <p:nvPr/>
        </p:nvSpPr>
        <p:spPr>
          <a:xfrm>
            <a:off x="2293028" y="5531091"/>
            <a:ext cx="137793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Grid Cell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A5557D-093F-851F-F9C2-266205942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r="223"/>
          <a:stretch/>
        </p:blipFill>
        <p:spPr>
          <a:xfrm>
            <a:off x="6253565" y="1674689"/>
            <a:ext cx="5690800" cy="4658782"/>
          </a:xfrm>
          <a:prstGeom prst="rect">
            <a:avLst/>
          </a:prstGeom>
          <a:noFill/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C6296AA-3043-32CB-C940-D1FBF4994C9A}"/>
              </a:ext>
            </a:extLst>
          </p:cNvPr>
          <p:cNvSpPr txBox="1">
            <a:spLocks/>
          </p:cNvSpPr>
          <p:nvPr/>
        </p:nvSpPr>
        <p:spPr>
          <a:xfrm>
            <a:off x="6181546" y="6383256"/>
            <a:ext cx="2533415" cy="27622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Open Sans Regular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Open Sans Regular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Open Sans Regular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Open Sans Regular"/>
              </a:defRPr>
            </a:lvl9pPr>
          </a:lstStyle>
          <a:p>
            <a:pPr marL="0" indent="0">
              <a:buNone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Rodent art credit: Etienne Ackermann</a:t>
            </a:r>
          </a:p>
        </p:txBody>
      </p:sp>
    </p:spTree>
    <p:extLst>
      <p:ext uri="{BB962C8B-B14F-4D97-AF65-F5344CB8AC3E}">
        <p14:creationId xmlns:p14="http://schemas.microsoft.com/office/powerpoint/2010/main" val="15844031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8C75B-C596-60FD-3069-C21AE5EC05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4425" y="823913"/>
            <a:ext cx="9266469" cy="646112"/>
          </a:xfrm>
        </p:spPr>
        <p:txBody>
          <a:bodyPr>
            <a:normAutofit/>
          </a:bodyPr>
          <a:lstStyle/>
          <a:p>
            <a:r>
              <a:rPr lang="en-US" dirty="0"/>
              <a:t>Unique &amp; Redundant Information Trade-off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A416A-775D-9214-8048-F44B9ED84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72" t="8130" r="5272" b="5179"/>
          <a:stretch/>
        </p:blipFill>
        <p:spPr>
          <a:xfrm>
            <a:off x="1783577" y="2174853"/>
            <a:ext cx="6417572" cy="4146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3C1301-D8D1-88E9-391E-9966E8F049F0}"/>
              </a:ext>
            </a:extLst>
          </p:cNvPr>
          <p:cNvSpPr txBox="1"/>
          <p:nvPr/>
        </p:nvSpPr>
        <p:spPr>
          <a:xfrm>
            <a:off x="8152543" y="2758069"/>
            <a:ext cx="327589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H. ← Hamming Code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L.E. ← Less Efficient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056E2-3A09-C5AD-9525-1FA949B4DE44}"/>
              </a:ext>
            </a:extLst>
          </p:cNvPr>
          <p:cNvSpPr txBox="1"/>
          <p:nvPr/>
        </p:nvSpPr>
        <p:spPr>
          <a:xfrm>
            <a:off x="8152543" y="1887394"/>
            <a:ext cx="355485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Steeper slopes indicate higher encoding efficiency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116AB-C87F-29BB-80CC-D772FBAE39E2}"/>
              </a:ext>
            </a:extLst>
          </p:cNvPr>
          <p:cNvSpPr txBox="1"/>
          <p:nvPr/>
        </p:nvSpPr>
        <p:spPr>
          <a:xfrm>
            <a:off x="2030557" y="1776462"/>
            <a:ext cx="599063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Simulated Efficient Error-Correcting Grid Codes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F24F1-5588-0200-C906-F8967936449F}"/>
              </a:ext>
            </a:extLst>
          </p:cNvPr>
          <p:cNvSpPr txBox="1"/>
          <p:nvPr/>
        </p:nvSpPr>
        <p:spPr>
          <a:xfrm>
            <a:off x="1286758" y="2449467"/>
            <a:ext cx="461663" cy="3370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Average Information (Bits)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564A6-A253-DDD1-DFDF-843C8788C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E9A327-F111-13E2-BF8E-2B74D9B2AED3}"/>
              </a:ext>
            </a:extLst>
          </p:cNvPr>
          <p:cNvGrpSpPr/>
          <p:nvPr/>
        </p:nvGrpSpPr>
        <p:grpSpPr>
          <a:xfrm>
            <a:off x="8381911" y="3976094"/>
            <a:ext cx="3033801" cy="2263174"/>
            <a:chOff x="2645651" y="2185458"/>
            <a:chExt cx="4876035" cy="36374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0CD43F9-C274-8286-6C38-4C0A730567B4}"/>
                </a:ext>
              </a:extLst>
            </p:cNvPr>
            <p:cNvGrpSpPr/>
            <p:nvPr/>
          </p:nvGrpSpPr>
          <p:grpSpPr>
            <a:xfrm>
              <a:off x="2950071" y="2632587"/>
              <a:ext cx="4267200" cy="2743200"/>
              <a:chOff x="2949677" y="2683253"/>
              <a:chExt cx="4267200" cy="27432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C90517D-6207-45B6-49BC-E1B2A396CF86}"/>
                  </a:ext>
                </a:extLst>
              </p:cNvPr>
              <p:cNvSpPr/>
              <p:nvPr/>
            </p:nvSpPr>
            <p:spPr>
              <a:xfrm>
                <a:off x="2949677" y="2683253"/>
                <a:ext cx="2743200" cy="2743200"/>
              </a:xfrm>
              <a:prstGeom prst="ellips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85B665C-FDB0-6282-68A4-811B5489CBD5}"/>
                  </a:ext>
                </a:extLst>
              </p:cNvPr>
              <p:cNvSpPr/>
              <p:nvPr/>
            </p:nvSpPr>
            <p:spPr>
              <a:xfrm>
                <a:off x="4473677" y="2683253"/>
                <a:ext cx="2743200" cy="2743200"/>
              </a:xfrm>
              <a:prstGeom prst="ellips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7532526-4342-B712-5DB2-8F8286EC0A09}"/>
                </a:ext>
              </a:extLst>
            </p:cNvPr>
            <p:cNvSpPr/>
            <p:nvPr/>
          </p:nvSpPr>
          <p:spPr>
            <a:xfrm>
              <a:off x="2645651" y="2185458"/>
              <a:ext cx="4876035" cy="3637456"/>
            </a:xfrm>
            <a:prstGeom prst="ellips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49D5ED1-B9EA-0C6C-6EF5-3E9AA332157C}"/>
              </a:ext>
            </a:extLst>
          </p:cNvPr>
          <p:cNvSpPr txBox="1"/>
          <p:nvPr/>
        </p:nvSpPr>
        <p:spPr>
          <a:xfrm>
            <a:off x="8666138" y="5018127"/>
            <a:ext cx="98339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UI(M: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\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69DEDC-7553-762D-57F2-7C1688D6EFF9}"/>
              </a:ext>
            </a:extLst>
          </p:cNvPr>
          <p:cNvSpPr txBox="1"/>
          <p:nvPr/>
        </p:nvSpPr>
        <p:spPr>
          <a:xfrm>
            <a:off x="10359365" y="5018128"/>
            <a:ext cx="96164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UI(M: X</a:t>
            </a:r>
            <a:r>
              <a:rPr lang="en-US" sz="1000" baseline="-25000" dirty="0">
                <a:solidFill>
                  <a:schemeClr val="tx1"/>
                </a:solidFill>
              </a:rPr>
              <a:t>2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\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2C6DD6-0E19-1FAE-1148-1367858A5AF9}"/>
              </a:ext>
            </a:extLst>
          </p:cNvPr>
          <p:cNvSpPr txBox="1"/>
          <p:nvPr/>
        </p:nvSpPr>
        <p:spPr>
          <a:xfrm>
            <a:off x="9519528" y="5018129"/>
            <a:ext cx="853391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tx1"/>
                </a:solidFill>
              </a:rPr>
              <a:t>R</a:t>
            </a: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I(M: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000" dirty="0">
                <a:solidFill>
                  <a:schemeClr val="tx1"/>
                </a:solidFill>
              </a:rPr>
              <a:t>,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6F2759-FF1B-8A58-3298-AF0B4D617DB5}"/>
              </a:ext>
            </a:extLst>
          </p:cNvPr>
          <p:cNvSpPr txBox="1"/>
          <p:nvPr/>
        </p:nvSpPr>
        <p:spPr>
          <a:xfrm>
            <a:off x="9519528" y="3992083"/>
            <a:ext cx="85487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tx1"/>
                </a:solidFill>
              </a:rPr>
              <a:t>S</a:t>
            </a: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I(M: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A65461-C2A3-06E9-1169-771A30FF14D7}"/>
              </a:ext>
            </a:extLst>
          </p:cNvPr>
          <p:cNvSpPr txBox="1"/>
          <p:nvPr/>
        </p:nvSpPr>
        <p:spPr>
          <a:xfrm>
            <a:off x="9390093" y="3683108"/>
            <a:ext cx="101743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MI(M: (X</a:t>
            </a:r>
            <a:r>
              <a:rPr kumimoji="0" lang="en-US" sz="1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 X</a:t>
            </a:r>
            <a:r>
              <a:rPr kumimoji="0" lang="en-US" sz="1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77A4C2-BD71-8FEF-CF94-4C25CCFD4543}"/>
              </a:ext>
            </a:extLst>
          </p:cNvPr>
          <p:cNvSpPr txBox="1"/>
          <p:nvPr/>
        </p:nvSpPr>
        <p:spPr>
          <a:xfrm>
            <a:off x="4281404" y="6265290"/>
            <a:ext cx="148894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Cardinality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32265-E8F6-0FCB-DC3C-C5D29CDF2569}"/>
              </a:ext>
            </a:extLst>
          </p:cNvPr>
          <p:cNvSpPr txBox="1"/>
          <p:nvPr/>
        </p:nvSpPr>
        <p:spPr>
          <a:xfrm rot="19691030">
            <a:off x="5413091" y="2536826"/>
            <a:ext cx="111665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B1505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H. Redundant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D13E87-FC64-EF3F-8B23-CED06A4F5E8E}"/>
              </a:ext>
            </a:extLst>
          </p:cNvPr>
          <p:cNvSpPr txBox="1"/>
          <p:nvPr/>
        </p:nvSpPr>
        <p:spPr>
          <a:xfrm rot="20512910">
            <a:off x="5582454" y="2977130"/>
            <a:ext cx="121443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B1505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L.E. Redundant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808C07-0BA0-83FF-31BB-CCFFE3CAC4C1}"/>
              </a:ext>
            </a:extLst>
          </p:cNvPr>
          <p:cNvSpPr txBox="1"/>
          <p:nvPr/>
        </p:nvSpPr>
        <p:spPr>
          <a:xfrm rot="1986810">
            <a:off x="5842246" y="5361001"/>
            <a:ext cx="83452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636F9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H. Unique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74A14B-6D22-93CE-C791-5DEFBC5059DA}"/>
              </a:ext>
            </a:extLst>
          </p:cNvPr>
          <p:cNvSpPr txBox="1"/>
          <p:nvPr/>
        </p:nvSpPr>
        <p:spPr>
          <a:xfrm rot="1013911">
            <a:off x="5764092" y="4853791"/>
            <a:ext cx="93230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636F95"/>
                </a:solidFill>
              </a:rPr>
              <a:t>L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636F9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.E. Unique</a:t>
            </a:r>
          </a:p>
        </p:txBody>
      </p:sp>
    </p:spTree>
    <p:extLst>
      <p:ext uri="{BB962C8B-B14F-4D97-AF65-F5344CB8AC3E}">
        <p14:creationId xmlns:p14="http://schemas.microsoft.com/office/powerpoint/2010/main" val="12859521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8C75B-C596-60FD-3069-C21AE5EC05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4425" y="823913"/>
            <a:ext cx="9266469" cy="646112"/>
          </a:xfrm>
        </p:spPr>
        <p:txBody>
          <a:bodyPr>
            <a:normAutofit/>
          </a:bodyPr>
          <a:lstStyle/>
          <a:p>
            <a:r>
              <a:rPr lang="en-US" dirty="0"/>
              <a:t>Unique &amp; Redundant Information Trade-off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056E2-3A09-C5AD-9525-1FA949B4DE44}"/>
              </a:ext>
            </a:extLst>
          </p:cNvPr>
          <p:cNvSpPr txBox="1"/>
          <p:nvPr/>
        </p:nvSpPr>
        <p:spPr>
          <a:xfrm>
            <a:off x="8190731" y="2204584"/>
            <a:ext cx="341615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Slow rise/fall in redundant and unique information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F24F1-5588-0200-C906-F8967936449F}"/>
              </a:ext>
            </a:extLst>
          </p:cNvPr>
          <p:cNvSpPr txBox="1"/>
          <p:nvPr/>
        </p:nvSpPr>
        <p:spPr>
          <a:xfrm>
            <a:off x="1438821" y="2273248"/>
            <a:ext cx="461663" cy="3687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Average Information (Bits)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BA2DC-0769-3802-94CB-4E06B5B17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64" t="6857" r="4664" b="5046"/>
          <a:stretch/>
        </p:blipFill>
        <p:spPr>
          <a:xfrm>
            <a:off x="1940486" y="2125805"/>
            <a:ext cx="6149959" cy="39834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1CD45-76FC-6025-5983-9D578BBA2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296DC8-D067-BB77-196B-25BCC379387A}"/>
              </a:ext>
            </a:extLst>
          </p:cNvPr>
          <p:cNvCxnSpPr>
            <a:cxnSpLocks/>
          </p:cNvCxnSpPr>
          <p:nvPr/>
        </p:nvCxnSpPr>
        <p:spPr>
          <a:xfrm>
            <a:off x="5621641" y="2828044"/>
            <a:ext cx="0" cy="274320"/>
          </a:xfrm>
          <a:prstGeom prst="straightConnector1">
            <a:avLst/>
          </a:prstGeom>
          <a:ln>
            <a:solidFill>
              <a:srgbClr val="05185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8C0E3E-AB48-3D08-D0E5-33C41EC18159}"/>
              </a:ext>
            </a:extLst>
          </p:cNvPr>
          <p:cNvSpPr txBox="1"/>
          <p:nvPr/>
        </p:nvSpPr>
        <p:spPr>
          <a:xfrm>
            <a:off x="5119639" y="2386901"/>
            <a:ext cx="10040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51856"/>
                </a:solidFill>
              </a:rPr>
              <a:t>Unique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FE132E-C387-17C5-AB7B-4A4609BC4F00}"/>
              </a:ext>
            </a:extLst>
          </p:cNvPr>
          <p:cNvCxnSpPr>
            <a:cxnSpLocks/>
          </p:cNvCxnSpPr>
          <p:nvPr/>
        </p:nvCxnSpPr>
        <p:spPr>
          <a:xfrm>
            <a:off x="7038172" y="5456516"/>
            <a:ext cx="0" cy="27432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B4E6A2-2F93-A69E-8AF3-E411284B3049}"/>
              </a:ext>
            </a:extLst>
          </p:cNvPr>
          <p:cNvCxnSpPr>
            <a:cxnSpLocks/>
          </p:cNvCxnSpPr>
          <p:nvPr/>
        </p:nvCxnSpPr>
        <p:spPr>
          <a:xfrm>
            <a:off x="5623533" y="4818977"/>
            <a:ext cx="0" cy="274320"/>
          </a:xfrm>
          <a:prstGeom prst="straightConnector1">
            <a:avLst/>
          </a:prstGeom>
          <a:ln>
            <a:solidFill>
              <a:srgbClr val="A2304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A57FCE-4C10-FA14-E2D5-023B5F50A1E2}"/>
              </a:ext>
            </a:extLst>
          </p:cNvPr>
          <p:cNvSpPr txBox="1"/>
          <p:nvPr/>
        </p:nvSpPr>
        <p:spPr>
          <a:xfrm>
            <a:off x="4879908" y="4421202"/>
            <a:ext cx="148346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A23042"/>
                </a:solidFill>
              </a:rPr>
              <a:t>Redundant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D41D04-4589-7D15-4549-4A7CF2EBA1D7}"/>
              </a:ext>
            </a:extLst>
          </p:cNvPr>
          <p:cNvSpPr txBox="1"/>
          <p:nvPr/>
        </p:nvSpPr>
        <p:spPr>
          <a:xfrm>
            <a:off x="6270800" y="5014428"/>
            <a:ext cx="153096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898989"/>
                </a:solidFill>
              </a:rPr>
              <a:t>Synergistic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A7A697-16B4-B8E2-C6B9-F70116366096}"/>
              </a:ext>
            </a:extLst>
          </p:cNvPr>
          <p:cNvSpPr txBox="1"/>
          <p:nvPr/>
        </p:nvSpPr>
        <p:spPr>
          <a:xfrm>
            <a:off x="4447593" y="6004027"/>
            <a:ext cx="148894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Cardinality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18A9B1-0C47-6587-D258-AE8938AB291E}"/>
              </a:ext>
            </a:extLst>
          </p:cNvPr>
          <p:cNvGrpSpPr/>
          <p:nvPr/>
        </p:nvGrpSpPr>
        <p:grpSpPr>
          <a:xfrm>
            <a:off x="8381911" y="3976094"/>
            <a:ext cx="3033801" cy="2263174"/>
            <a:chOff x="2645651" y="2185456"/>
            <a:chExt cx="4876035" cy="363745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B97C9F2-4263-C6EE-61EA-87DF5455B8BF}"/>
                </a:ext>
              </a:extLst>
            </p:cNvPr>
            <p:cNvGrpSpPr/>
            <p:nvPr/>
          </p:nvGrpSpPr>
          <p:grpSpPr>
            <a:xfrm>
              <a:off x="2950071" y="2632584"/>
              <a:ext cx="4267200" cy="2743199"/>
              <a:chOff x="2949677" y="2683250"/>
              <a:chExt cx="4267200" cy="274319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0D93856-9701-7868-33FA-CE860B55448B}"/>
                  </a:ext>
                </a:extLst>
              </p:cNvPr>
              <p:cNvSpPr/>
              <p:nvPr/>
            </p:nvSpPr>
            <p:spPr>
              <a:xfrm>
                <a:off x="2949677" y="2683250"/>
                <a:ext cx="2743201" cy="2743197"/>
              </a:xfrm>
              <a:prstGeom prst="ellips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A8E84D7-72F5-F70B-F4F6-95B79D34D18A}"/>
                  </a:ext>
                </a:extLst>
              </p:cNvPr>
              <p:cNvSpPr/>
              <p:nvPr/>
            </p:nvSpPr>
            <p:spPr>
              <a:xfrm>
                <a:off x="4473676" y="2683250"/>
                <a:ext cx="2743201" cy="2743199"/>
              </a:xfrm>
              <a:prstGeom prst="ellips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01DFF42-EF93-C030-781C-B6F09A76C24B}"/>
                </a:ext>
              </a:extLst>
            </p:cNvPr>
            <p:cNvSpPr/>
            <p:nvPr/>
          </p:nvSpPr>
          <p:spPr>
            <a:xfrm>
              <a:off x="2645651" y="2185456"/>
              <a:ext cx="4876035" cy="3637453"/>
            </a:xfrm>
            <a:prstGeom prst="ellips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178D95A-0A23-1F4F-7A29-AD188B92088E}"/>
              </a:ext>
            </a:extLst>
          </p:cNvPr>
          <p:cNvSpPr txBox="1"/>
          <p:nvPr/>
        </p:nvSpPr>
        <p:spPr>
          <a:xfrm>
            <a:off x="8666138" y="5018127"/>
            <a:ext cx="98339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UI(M: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\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8B32FD-BC96-113A-6D59-5DA808085541}"/>
              </a:ext>
            </a:extLst>
          </p:cNvPr>
          <p:cNvSpPr txBox="1"/>
          <p:nvPr/>
        </p:nvSpPr>
        <p:spPr>
          <a:xfrm>
            <a:off x="10359365" y="5018128"/>
            <a:ext cx="96164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UI(M: X</a:t>
            </a:r>
            <a:r>
              <a:rPr lang="en-US" sz="1000" baseline="-25000" dirty="0">
                <a:solidFill>
                  <a:schemeClr val="tx1"/>
                </a:solidFill>
              </a:rPr>
              <a:t>2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\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993C67-50E3-1781-90C3-10978495A55A}"/>
              </a:ext>
            </a:extLst>
          </p:cNvPr>
          <p:cNvSpPr txBox="1"/>
          <p:nvPr/>
        </p:nvSpPr>
        <p:spPr>
          <a:xfrm>
            <a:off x="9519528" y="5018129"/>
            <a:ext cx="853391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tx1"/>
                </a:solidFill>
              </a:rPr>
              <a:t>R</a:t>
            </a: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I(M: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000" dirty="0">
                <a:solidFill>
                  <a:schemeClr val="tx1"/>
                </a:solidFill>
              </a:rPr>
              <a:t>,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D4E8DC-D970-BB98-0237-48C6988C92D3}"/>
              </a:ext>
            </a:extLst>
          </p:cNvPr>
          <p:cNvSpPr txBox="1"/>
          <p:nvPr/>
        </p:nvSpPr>
        <p:spPr>
          <a:xfrm>
            <a:off x="9519528" y="3992083"/>
            <a:ext cx="85487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tx1"/>
                </a:solidFill>
              </a:rPr>
              <a:t>S</a:t>
            </a: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I(M: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8E6F93-D10C-AD15-3F87-6699DE7E7B52}"/>
              </a:ext>
            </a:extLst>
          </p:cNvPr>
          <p:cNvSpPr txBox="1"/>
          <p:nvPr/>
        </p:nvSpPr>
        <p:spPr>
          <a:xfrm>
            <a:off x="9390093" y="3683108"/>
            <a:ext cx="101743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MI(M: (X</a:t>
            </a:r>
            <a:r>
              <a:rPr kumimoji="0" lang="en-US" sz="1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 X</a:t>
            </a:r>
            <a:r>
              <a:rPr kumimoji="0" lang="en-US" sz="1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116AB-C87F-29BB-80CC-D772FBAE39E2}"/>
              </a:ext>
            </a:extLst>
          </p:cNvPr>
          <p:cNvSpPr txBox="1"/>
          <p:nvPr/>
        </p:nvSpPr>
        <p:spPr>
          <a:xfrm>
            <a:off x="3630695" y="1838800"/>
            <a:ext cx="278861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PID on Real Grid Cells</a:t>
            </a:r>
          </a:p>
        </p:txBody>
      </p:sp>
    </p:spTree>
    <p:extLst>
      <p:ext uri="{BB962C8B-B14F-4D97-AF65-F5344CB8AC3E}">
        <p14:creationId xmlns:p14="http://schemas.microsoft.com/office/powerpoint/2010/main" val="24206116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8C75B-C596-60FD-3069-C21AE5EC05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4425" y="823913"/>
            <a:ext cx="9266469" cy="646112"/>
          </a:xfrm>
        </p:spPr>
        <p:txBody>
          <a:bodyPr>
            <a:normAutofit/>
          </a:bodyPr>
          <a:lstStyle/>
          <a:p>
            <a:r>
              <a:rPr lang="en-US" dirty="0"/>
              <a:t>Crude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F24F1-5588-0200-C906-F8967936449F}"/>
              </a:ext>
            </a:extLst>
          </p:cNvPr>
          <p:cNvSpPr txBox="1"/>
          <p:nvPr/>
        </p:nvSpPr>
        <p:spPr>
          <a:xfrm>
            <a:off x="1361702" y="2198817"/>
            <a:ext cx="461663" cy="3687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Average Information (Bits)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1CD45-76FC-6025-5983-9D578BBA2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59368" y="6010259"/>
            <a:ext cx="307528" cy="309541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18A9B1-0C47-6587-D258-AE8938AB291E}"/>
              </a:ext>
            </a:extLst>
          </p:cNvPr>
          <p:cNvGrpSpPr/>
          <p:nvPr/>
        </p:nvGrpSpPr>
        <p:grpSpPr>
          <a:xfrm>
            <a:off x="8381911" y="3976094"/>
            <a:ext cx="3033801" cy="2263174"/>
            <a:chOff x="2645651" y="2185456"/>
            <a:chExt cx="4876035" cy="363745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B97C9F2-4263-C6EE-61EA-87DF5455B8BF}"/>
                </a:ext>
              </a:extLst>
            </p:cNvPr>
            <p:cNvGrpSpPr/>
            <p:nvPr/>
          </p:nvGrpSpPr>
          <p:grpSpPr>
            <a:xfrm>
              <a:off x="2950071" y="2632584"/>
              <a:ext cx="4267200" cy="2743199"/>
              <a:chOff x="2949677" y="2683250"/>
              <a:chExt cx="4267200" cy="274319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0D93856-9701-7868-33FA-CE860B55448B}"/>
                  </a:ext>
                </a:extLst>
              </p:cNvPr>
              <p:cNvSpPr/>
              <p:nvPr/>
            </p:nvSpPr>
            <p:spPr>
              <a:xfrm>
                <a:off x="2949677" y="2683250"/>
                <a:ext cx="2743201" cy="2743197"/>
              </a:xfrm>
              <a:prstGeom prst="ellips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A8E84D7-72F5-F70B-F4F6-95B79D34D18A}"/>
                  </a:ext>
                </a:extLst>
              </p:cNvPr>
              <p:cNvSpPr/>
              <p:nvPr/>
            </p:nvSpPr>
            <p:spPr>
              <a:xfrm>
                <a:off x="4473676" y="2683250"/>
                <a:ext cx="2743201" cy="2743199"/>
              </a:xfrm>
              <a:prstGeom prst="ellips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01DFF42-EF93-C030-781C-B6F09A76C24B}"/>
                </a:ext>
              </a:extLst>
            </p:cNvPr>
            <p:cNvSpPr/>
            <p:nvPr/>
          </p:nvSpPr>
          <p:spPr>
            <a:xfrm>
              <a:off x="2645651" y="2185456"/>
              <a:ext cx="4876035" cy="3637453"/>
            </a:xfrm>
            <a:prstGeom prst="ellips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178D95A-0A23-1F4F-7A29-AD188B92088E}"/>
              </a:ext>
            </a:extLst>
          </p:cNvPr>
          <p:cNvSpPr txBox="1"/>
          <p:nvPr/>
        </p:nvSpPr>
        <p:spPr>
          <a:xfrm>
            <a:off x="8666138" y="5018127"/>
            <a:ext cx="98339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UI(M: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\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8B32FD-BC96-113A-6D59-5DA808085541}"/>
              </a:ext>
            </a:extLst>
          </p:cNvPr>
          <p:cNvSpPr txBox="1"/>
          <p:nvPr/>
        </p:nvSpPr>
        <p:spPr>
          <a:xfrm>
            <a:off x="10359365" y="5018128"/>
            <a:ext cx="96164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UI(M: X</a:t>
            </a:r>
            <a:r>
              <a:rPr lang="en-US" sz="1000" baseline="-25000" dirty="0">
                <a:solidFill>
                  <a:schemeClr val="tx1"/>
                </a:solidFill>
              </a:rPr>
              <a:t>2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\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993C67-50E3-1781-90C3-10978495A55A}"/>
              </a:ext>
            </a:extLst>
          </p:cNvPr>
          <p:cNvSpPr txBox="1"/>
          <p:nvPr/>
        </p:nvSpPr>
        <p:spPr>
          <a:xfrm>
            <a:off x="9519528" y="5018129"/>
            <a:ext cx="853391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tx1"/>
                </a:solidFill>
              </a:rPr>
              <a:t>R</a:t>
            </a: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I(M: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000" dirty="0">
                <a:solidFill>
                  <a:schemeClr val="tx1"/>
                </a:solidFill>
              </a:rPr>
              <a:t>,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D4E8DC-D970-BB98-0237-48C6988C92D3}"/>
              </a:ext>
            </a:extLst>
          </p:cNvPr>
          <p:cNvSpPr txBox="1"/>
          <p:nvPr/>
        </p:nvSpPr>
        <p:spPr>
          <a:xfrm>
            <a:off x="9519528" y="3992083"/>
            <a:ext cx="85487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tx1"/>
                </a:solidFill>
              </a:rPr>
              <a:t>S</a:t>
            </a: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I(M: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 X</a:t>
            </a:r>
            <a:r>
              <a:rPr kumimoji="0" lang="en-US" sz="10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8E6F93-D10C-AD15-3F87-6699DE7E7B52}"/>
              </a:ext>
            </a:extLst>
          </p:cNvPr>
          <p:cNvSpPr txBox="1"/>
          <p:nvPr/>
        </p:nvSpPr>
        <p:spPr>
          <a:xfrm>
            <a:off x="9390093" y="3683108"/>
            <a:ext cx="101743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MI(M: (X</a:t>
            </a:r>
            <a:r>
              <a:rPr kumimoji="0" lang="en-US" sz="1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 X</a:t>
            </a:r>
            <a:r>
              <a:rPr kumimoji="0" lang="en-US" sz="1200" b="0" i="0" u="none" strike="noStrike" cap="none" spc="0" normalizeH="0" baseline="-25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116AB-C87F-29BB-80CC-D772FBAE39E2}"/>
              </a:ext>
            </a:extLst>
          </p:cNvPr>
          <p:cNvSpPr txBox="1"/>
          <p:nvPr/>
        </p:nvSpPr>
        <p:spPr>
          <a:xfrm>
            <a:off x="3630695" y="1838800"/>
            <a:ext cx="278861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PID on Real Grid Cells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2609CC-3A1C-D173-EF5D-7119FDF1CB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b="5582"/>
          <a:stretch/>
        </p:blipFill>
        <p:spPr>
          <a:xfrm>
            <a:off x="1843468" y="2364834"/>
            <a:ext cx="6099288" cy="4048826"/>
          </a:xfrm>
          <a:prstGeom prst="rect">
            <a:avLst/>
          </a:prstGeom>
          <a:noFill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86E113F-954E-F7CA-44FD-8D318D375794}"/>
              </a:ext>
            </a:extLst>
          </p:cNvPr>
          <p:cNvSpPr/>
          <p:nvPr/>
        </p:nvSpPr>
        <p:spPr>
          <a:xfrm>
            <a:off x="3391606" y="4797866"/>
            <a:ext cx="3137819" cy="109906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7950D3-7AFE-3542-7CA4-0FA21254AE21}"/>
              </a:ext>
            </a:extLst>
          </p:cNvPr>
          <p:cNvSpPr/>
          <p:nvPr/>
        </p:nvSpPr>
        <p:spPr>
          <a:xfrm>
            <a:off x="4670317" y="3260709"/>
            <a:ext cx="991839" cy="767936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E9A153-CF82-BF4D-F246-C7F66C3DB10C}"/>
              </a:ext>
            </a:extLst>
          </p:cNvPr>
          <p:cNvSpPr/>
          <p:nvPr/>
        </p:nvSpPr>
        <p:spPr>
          <a:xfrm>
            <a:off x="4145476" y="3478046"/>
            <a:ext cx="898132" cy="51344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104342-637C-5375-1084-49D974D06B1A}"/>
              </a:ext>
            </a:extLst>
          </p:cNvPr>
          <p:cNvCxnSpPr>
            <a:cxnSpLocks/>
          </p:cNvCxnSpPr>
          <p:nvPr/>
        </p:nvCxnSpPr>
        <p:spPr>
          <a:xfrm flipH="1">
            <a:off x="3152833" y="5649563"/>
            <a:ext cx="1" cy="250813"/>
          </a:xfrm>
          <a:prstGeom prst="straightConnector1">
            <a:avLst/>
          </a:prstGeom>
          <a:ln>
            <a:solidFill>
              <a:srgbClr val="05185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BF1671F-B9C7-1E68-F8F9-07EA9709F2CF}"/>
              </a:ext>
            </a:extLst>
          </p:cNvPr>
          <p:cNvSpPr txBox="1"/>
          <p:nvPr/>
        </p:nvSpPr>
        <p:spPr>
          <a:xfrm>
            <a:off x="2680532" y="5200028"/>
            <a:ext cx="10756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</a:rPr>
              <a:t>Unique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B2ADFCA-A0B4-4D11-87DB-4D7D124FD991}"/>
              </a:ext>
            </a:extLst>
          </p:cNvPr>
          <p:cNvCxnSpPr>
            <a:cxnSpLocks/>
          </p:cNvCxnSpPr>
          <p:nvPr/>
        </p:nvCxnSpPr>
        <p:spPr>
          <a:xfrm flipH="1">
            <a:off x="6355960" y="5683086"/>
            <a:ext cx="1" cy="250813"/>
          </a:xfrm>
          <a:prstGeom prst="straightConnector1">
            <a:avLst/>
          </a:prstGeom>
          <a:ln>
            <a:solidFill>
              <a:srgbClr val="A2304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C5B4D94-73CB-5791-5CE0-D7919272752E}"/>
              </a:ext>
            </a:extLst>
          </p:cNvPr>
          <p:cNvSpPr txBox="1"/>
          <p:nvPr/>
        </p:nvSpPr>
        <p:spPr>
          <a:xfrm>
            <a:off x="5579145" y="5196583"/>
            <a:ext cx="149576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</a:rPr>
              <a:t>Redundant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60725E5-BD46-E9A9-6CFC-B67B58CB8A56}"/>
              </a:ext>
            </a:extLst>
          </p:cNvPr>
          <p:cNvCxnSpPr>
            <a:cxnSpLocks/>
          </p:cNvCxnSpPr>
          <p:nvPr/>
        </p:nvCxnSpPr>
        <p:spPr>
          <a:xfrm flipH="1">
            <a:off x="3569341" y="3297111"/>
            <a:ext cx="1" cy="2508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1BE9A39-F967-8DA5-C643-0A98A69C4F5D}"/>
              </a:ext>
            </a:extLst>
          </p:cNvPr>
          <p:cNvSpPr txBox="1"/>
          <p:nvPr/>
        </p:nvSpPr>
        <p:spPr>
          <a:xfrm>
            <a:off x="2989338" y="2871792"/>
            <a:ext cx="16052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</a:rPr>
              <a:t>Synergistic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0C8976-76DD-EBD9-84AC-87CBB02DD328}"/>
              </a:ext>
            </a:extLst>
          </p:cNvPr>
          <p:cNvSpPr txBox="1"/>
          <p:nvPr/>
        </p:nvSpPr>
        <p:spPr>
          <a:xfrm>
            <a:off x="4360355" y="6209419"/>
            <a:ext cx="148894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Cardinality</a:t>
            </a:r>
          </a:p>
        </p:txBody>
      </p:sp>
    </p:spTree>
    <p:extLst>
      <p:ext uri="{BB962C8B-B14F-4D97-AF65-F5344CB8AC3E}">
        <p14:creationId xmlns:p14="http://schemas.microsoft.com/office/powerpoint/2010/main" val="22555520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MU">
      <a:dk1>
        <a:srgbClr val="404040"/>
      </a:dk1>
      <a:lt1>
        <a:sysClr val="window" lastClr="FFFFFF"/>
      </a:lt1>
      <a:dk2>
        <a:srgbClr val="898989"/>
      </a:dk2>
      <a:lt2>
        <a:srgbClr val="BABABA"/>
      </a:lt2>
      <a:accent1>
        <a:srgbClr val="BB0000"/>
      </a:accent1>
      <a:accent2>
        <a:srgbClr val="404040"/>
      </a:accent2>
      <a:accent3>
        <a:srgbClr val="BABABA"/>
      </a:accent3>
      <a:accent4>
        <a:srgbClr val="00337F"/>
      </a:accent4>
      <a:accent5>
        <a:srgbClr val="AA6600"/>
      </a:accent5>
      <a:accent6>
        <a:srgbClr val="006677"/>
      </a:accent6>
      <a:hlink>
        <a:srgbClr val="00337F"/>
      </a:hlink>
      <a:folHlink>
        <a:srgbClr val="AA6600"/>
      </a:folHlink>
    </a:clrScheme>
    <a:fontScheme name="CMU-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B53CC54F-7090-1441-9D86-17D9076150A3}" vid="{14D2E271-62BE-C445-8763-5F56458296D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Open Sans Regular"/>
        <a:ea typeface="Open Sans Regular"/>
        <a:cs typeface="Open Sans Regular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cmu-powerpoint-tartanwave</Template>
  <TotalTime>5025</TotalTime>
  <Words>564</Words>
  <Application>Microsoft Office PowerPoint</Application>
  <PresentationFormat>Widescreen</PresentationFormat>
  <Paragraphs>113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Crimson Text</vt:lpstr>
      <vt:lpstr>Lucida Grande</vt:lpstr>
      <vt:lpstr>Open Sans</vt:lpstr>
      <vt:lpstr>Open Sans Light</vt:lpstr>
      <vt:lpstr>Open Sans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 Kayla Feldman</dc:creator>
  <cp:lastModifiedBy>Ariel Kayla Feldman</cp:lastModifiedBy>
  <cp:revision>99</cp:revision>
  <cp:lastPrinted>2018-06-14T20:26:19Z</cp:lastPrinted>
  <dcterms:created xsi:type="dcterms:W3CDTF">2022-05-08T20:18:05Z</dcterms:created>
  <dcterms:modified xsi:type="dcterms:W3CDTF">2022-06-20T03:07:29Z</dcterms:modified>
</cp:coreProperties>
</file>